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67" r:id="rId4"/>
    <p:sldMasterId id="2147483676" r:id="rId5"/>
  </p:sldMasterIdLst>
  <p:notesMasterIdLst>
    <p:notesMasterId r:id="rId17"/>
  </p:notesMasterIdLst>
  <p:sldIdLst>
    <p:sldId id="1377" r:id="rId6"/>
    <p:sldId id="1379" r:id="rId7"/>
    <p:sldId id="1380" r:id="rId8"/>
    <p:sldId id="1015" r:id="rId9"/>
    <p:sldId id="1378" r:id="rId10"/>
    <p:sldId id="1281" r:id="rId11"/>
    <p:sldId id="1282" r:id="rId12"/>
    <p:sldId id="1017" r:id="rId13"/>
    <p:sldId id="1041" r:id="rId14"/>
    <p:sldId id="1020" r:id="rId15"/>
    <p:sldId id="1034" r:id="rId16"/>
    <p:sldId id="1025" r:id="rId18"/>
    <p:sldId id="393" r:id="rId19"/>
    <p:sldId id="394" r:id="rId20"/>
    <p:sldId id="395" r:id="rId21"/>
    <p:sldId id="1040" r:id="rId22"/>
    <p:sldId id="1039" r:id="rId23"/>
    <p:sldId id="399" r:id="rId24"/>
    <p:sldId id="401" r:id="rId25"/>
    <p:sldId id="1042" r:id="rId26"/>
    <p:sldId id="1334" r:id="rId27"/>
    <p:sldId id="1190" r:id="rId28"/>
    <p:sldId id="1332" r:id="rId29"/>
    <p:sldId id="1333" r:id="rId30"/>
    <p:sldId id="1335" r:id="rId31"/>
    <p:sldId id="405" r:id="rId32"/>
    <p:sldId id="407" r:id="rId33"/>
    <p:sldId id="409" r:id="rId34"/>
    <p:sldId id="413" r:id="rId35"/>
    <p:sldId id="1181" r:id="rId36"/>
    <p:sldId id="415" r:id="rId37"/>
    <p:sldId id="417" r:id="rId38"/>
    <p:sldId id="1194" r:id="rId39"/>
    <p:sldId id="1195" r:id="rId40"/>
    <p:sldId id="423" r:id="rId41"/>
    <p:sldId id="1193" r:id="rId42"/>
    <p:sldId id="1183" r:id="rId43"/>
    <p:sldId id="1182" r:id="rId44"/>
    <p:sldId id="1336" r:id="rId45"/>
    <p:sldId id="1186" r:id="rId46"/>
    <p:sldId id="1337" r:id="rId47"/>
    <p:sldId id="1188" r:id="rId48"/>
    <p:sldId id="442" r:id="rId49"/>
    <p:sldId id="1191" r:id="rId50"/>
    <p:sldId id="445" r:id="rId51"/>
    <p:sldId id="446" r:id="rId52"/>
    <p:sldId id="447" r:id="rId53"/>
    <p:sldId id="449" r:id="rId54"/>
    <p:sldId id="1196" r:id="rId55"/>
    <p:sldId id="1340" r:id="rId56"/>
  </p:sldIdLst>
  <p:sldSz cx="12192000" cy="6858000"/>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4" userDrawn="1">
          <p15:clr>
            <a:srgbClr val="A4A3A4"/>
          </p15:clr>
        </p15:guide>
        <p15:guide id="2" pos="38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FF"/>
    <a:srgbClr val="003300"/>
    <a:srgbClr val="692AA2"/>
    <a:srgbClr val="D337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48"/>
    <p:restoredTop sz="92714" autoAdjust="0"/>
  </p:normalViewPr>
  <p:slideViewPr>
    <p:cSldViewPr showGuides="1">
      <p:cViewPr varScale="1">
        <p:scale>
          <a:sx n="82" d="100"/>
          <a:sy n="82" d="100"/>
        </p:scale>
        <p:origin x="-1176" y="-90"/>
      </p:cViewPr>
      <p:guideLst>
        <p:guide orient="horz" pos="2174"/>
        <p:guide pos="38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0" Type="http://schemas.openxmlformats.org/officeDocument/2006/relationships/commentAuthors" Target="commentAuthors.xml"/><Relationship Id="rId6" Type="http://schemas.openxmlformats.org/officeDocument/2006/relationships/slide" Target="slides/slide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notesMaster" Target="notesMasters/notesMaster1.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7172"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pitchFamily="2" charset="-122"/>
                <a:sym typeface="黑体" panose="02010609060101010101" pitchFamily="2"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4099" name="图片 4"/>
          <p:cNvPicPr>
            <a:picLocks noChangeAspect="1"/>
          </p:cNvPicPr>
          <p:nvPr userDrawn="1"/>
        </p:nvPicPr>
        <p:blipFill>
          <a:blip r:embed="rId3"/>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4101"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a:p>
        </p:txBody>
      </p:sp>
      <p:sp>
        <p:nvSpPr>
          <p:cNvPr id="2" name="日期占位符 1"/>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122"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2" name="日期占位符 1"/>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6148" name="文本框 8"/>
          <p:cNvSpPr txBox="1"/>
          <p:nvPr userDrawn="1"/>
        </p:nvSpPr>
        <p:spPr>
          <a:xfrm rot="-5400000">
            <a:off x="-1371600" y="4148138"/>
            <a:ext cx="2871788" cy="276225"/>
          </a:xfrm>
          <a:prstGeom prst="rect">
            <a:avLst/>
          </a:prstGeom>
          <a:noFill/>
          <a:ln w="9525">
            <a:noFill/>
          </a:ln>
        </p:spPr>
        <p:txBody>
          <a:bodyPr wrap="none" anchor="t">
            <a:spAutoFit/>
          </a:bodyPr>
          <a:p>
            <a:pPr lvl="0"/>
            <a:r>
              <a:rPr lang="en-US" altLang="zh-CN" sz="1200" b="1" dirty="0">
                <a:solidFill>
                  <a:schemeClr val="bg1"/>
                </a:solidFill>
                <a:latin typeface="黑体" panose="02010609060101010101" pitchFamily="2" charset="-122"/>
                <a:ea typeface="黑体" panose="02010609060101010101" pitchFamily="2" charset="-122"/>
              </a:rPr>
              <a:t>&lt;&lt;&lt;&lt;&lt;&lt;&lt;&lt;&lt;&lt;&lt;&lt;&lt;&lt;&lt;&lt;&lt;&lt;&lt;&lt;&lt;&lt;&lt;&lt;&lt;&lt;&lt;&lt;&lt;&lt;&lt;&lt;&lt;&lt;&lt;</a:t>
            </a:r>
            <a:endParaRPr lang="en-US" altLang="zh-CN" sz="1200" b="1" dirty="0">
              <a:solidFill>
                <a:schemeClr val="bg1"/>
              </a:solidFill>
              <a:latin typeface="黑体" panose="02010609060101010101" pitchFamily="2" charset="-122"/>
              <a:ea typeface="黑体" panose="02010609060101010101" pitchFamily="2" charset="-122"/>
            </a:endParaRPr>
          </a:p>
        </p:txBody>
      </p:sp>
      <p:sp>
        <p:nvSpPr>
          <p:cNvPr id="6149" name="文本框 21"/>
          <p:cNvSpPr txBox="1"/>
          <p:nvPr userDrawn="1"/>
        </p:nvSpPr>
        <p:spPr>
          <a:xfrm>
            <a:off x="328613" y="71438"/>
            <a:ext cx="2871787" cy="274637"/>
          </a:xfrm>
          <a:prstGeom prst="rect">
            <a:avLst/>
          </a:prstGeom>
          <a:noFill/>
          <a:ln w="9525">
            <a:noFill/>
          </a:ln>
        </p:spPr>
        <p:txBody>
          <a:bodyPr wrap="none" anchor="t">
            <a:spAutoFit/>
          </a:bodyPr>
          <a:p>
            <a:pPr lvl="0"/>
            <a:r>
              <a:rPr lang="en-US" altLang="zh-CN" sz="1200" b="1" dirty="0">
                <a:solidFill>
                  <a:schemeClr val="bg1"/>
                </a:solidFill>
                <a:latin typeface="黑体" panose="02010609060101010101" pitchFamily="2" charset="-122"/>
                <a:ea typeface="黑体" panose="02010609060101010101" pitchFamily="2" charset="-122"/>
              </a:rPr>
              <a:t>&lt;&lt;&lt;&lt;&lt;&lt;&lt;&lt;&lt;&lt;&lt;&lt;&lt;&lt;&lt;&lt;&lt;&lt;&lt;&lt;&lt;&lt;&lt;&lt;&lt;&lt;&lt;&lt;&lt;&lt;&lt;&lt;&lt;&lt;&lt;</a:t>
            </a:r>
            <a:endParaRPr lang="en-US" altLang="zh-CN" sz="1200" b="1" dirty="0">
              <a:solidFill>
                <a:schemeClr val="bg1"/>
              </a:solidFill>
              <a:latin typeface="黑体" panose="02010609060101010101" pitchFamily="2" charset="-122"/>
              <a:ea typeface="黑体" panose="02010609060101010101" pitchFamily="2" charset="-122"/>
            </a:endParaRPr>
          </a:p>
        </p:txBody>
      </p:sp>
      <p:cxnSp>
        <p:nvCxnSpPr>
          <p:cNvPr id="13" name="直接连接符 12"/>
          <p:cNvCxnSpPr>
            <a:stCxn id="6149" idx="3"/>
          </p:cNvCxnSpPr>
          <p:nvPr userDrawn="1"/>
        </p:nvCxnSpPr>
        <p:spPr>
          <a:xfrm>
            <a:off x="4267200" y="209550"/>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149"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149"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775" strike="noStrike" noProof="1">
              <a:solidFill>
                <a:schemeClr val="tx1">
                  <a:lumMod val="75000"/>
                  <a:lumOff val="25000"/>
                </a:schemeClr>
              </a:solidFill>
              <a:cs typeface="黑体" panose="02010609060101010101" pitchFamily="2" charset="-122"/>
            </a:endParaRPr>
          </a:p>
        </p:txBody>
      </p:sp>
      <p:sp>
        <p:nvSpPr>
          <p:cNvPr id="2" name="日期占位符 1"/>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黑体" panose="02010609060101010101" pitchFamily="2" charset="-122"/>
            </a:endParaRPr>
          </a:p>
        </p:txBody>
      </p:sp>
      <p:sp>
        <p:nvSpPr>
          <p:cNvPr id="2" name="日期占位符 1"/>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2" charset="-122"/>
                <a:sym typeface="黑体" panose="02010609060101010101" pitchFamily="2"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dirty="0"/>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7" name="矩形 6"/>
          <p:cNvSpPr/>
          <p:nvPr userDrawn="1"/>
        </p:nvSpPr>
        <p:spPr>
          <a:xfrm>
            <a:off x="0" y="4854575"/>
            <a:ext cx="12192000" cy="2003425"/>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pic>
        <p:nvPicPr>
          <p:cNvPr id="10244" name="图片 5"/>
          <p:cNvPicPr>
            <a:picLocks noChangeAspect="1"/>
          </p:cNvPicPr>
          <p:nvPr userDrawn="1"/>
        </p:nvPicPr>
        <p:blipFill>
          <a:blip r:embed="rId2"/>
          <a:srcRect t="58064"/>
          <a:stretch>
            <a:fillRect/>
          </a:stretch>
        </p:blipFill>
        <p:spPr>
          <a:xfrm>
            <a:off x="2894013" y="3981450"/>
            <a:ext cx="6370637" cy="2876550"/>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1266" name="图片 5"/>
          <p:cNvPicPr>
            <a:picLocks noChangeAspect="1"/>
          </p:cNvPicPr>
          <p:nvPr userDrawn="1"/>
        </p:nvPicPr>
        <p:blipFill>
          <a:blip r:embed="rId2"/>
          <a:stretch>
            <a:fillRect/>
          </a:stretch>
        </p:blipFill>
        <p:spPr>
          <a:xfrm flipH="1" flipV="1">
            <a:off x="0" y="4259263"/>
            <a:ext cx="3810000" cy="2598737"/>
          </a:xfrm>
          <a:prstGeom prst="rect">
            <a:avLst/>
          </a:prstGeom>
          <a:noFill/>
          <a:ln w="9525">
            <a:noFill/>
          </a:ln>
        </p:spPr>
      </p:pic>
      <p:pic>
        <p:nvPicPr>
          <p:cNvPr id="11267" name="图片 4"/>
          <p:cNvPicPr>
            <a:picLocks noChangeAspect="1"/>
          </p:cNvPicPr>
          <p:nvPr userDrawn="1"/>
        </p:nvPicPr>
        <p:blipFill>
          <a:blip r:embed="rId3"/>
          <a:stretch>
            <a:fillRect/>
          </a:stretch>
        </p:blipFill>
        <p:spPr>
          <a:xfrm>
            <a:off x="7553325" y="0"/>
            <a:ext cx="4638675" cy="3163888"/>
          </a:xfrm>
          <a:prstGeom prst="rect">
            <a:avLst/>
          </a:prstGeom>
          <a:noFill/>
          <a:ln w="9525">
            <a:noFill/>
          </a:ln>
        </p:spPr>
      </p:pic>
      <p:sp>
        <p:nvSpPr>
          <p:cNvPr id="7" name="矩形 6"/>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11269" name="Freeform 244"/>
          <p:cNvSpPr/>
          <p:nvPr userDrawn="1"/>
        </p:nvSpPr>
        <p:spPr>
          <a:xfrm flipH="1" flipV="1">
            <a:off x="10699750" y="1209675"/>
            <a:ext cx="415925" cy="428625"/>
          </a:xfrm>
          <a:custGeom>
            <a:avLst/>
            <a:gdLst/>
            <a:ahLst/>
            <a:cxnLst>
              <a:cxn ang="0">
                <a:pos x="415549" y="294050"/>
              </a:cxn>
              <a:cxn ang="0">
                <a:pos x="286141" y="294050"/>
              </a:cxn>
              <a:cxn ang="0">
                <a:pos x="286141" y="428625"/>
              </a:cxn>
              <a:cxn ang="0">
                <a:pos x="129407" y="428625"/>
              </a:cxn>
              <a:cxn ang="0">
                <a:pos x="129407" y="294050"/>
              </a:cxn>
              <a:cxn ang="0">
                <a:pos x="0" y="294050"/>
              </a:cxn>
              <a:cxn ang="0">
                <a:pos x="0" y="134574"/>
              </a:cxn>
              <a:cxn ang="0">
                <a:pos x="129407" y="134574"/>
              </a:cxn>
              <a:cxn ang="0">
                <a:pos x="129407" y="0"/>
              </a:cxn>
              <a:cxn ang="0">
                <a:pos x="286141" y="0"/>
              </a:cxn>
              <a:cxn ang="0">
                <a:pos x="286141" y="134574"/>
              </a:cxn>
              <a:cxn ang="0">
                <a:pos x="415549" y="134574"/>
              </a:cxn>
              <a:cxn ang="0">
                <a:pos x="415549" y="294050"/>
              </a:cxn>
            </a:cxnLst>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w="9525" cap="flat" cmpd="sng">
            <a:solidFill>
              <a:srgbClr val="0F365E"/>
            </a:solidFill>
            <a:prstDash val="solid"/>
            <a:round/>
            <a:headEnd type="none" w="med" len="med"/>
            <a:tailEnd type="none" w="med" len="med"/>
          </a:ln>
        </p:spPr>
        <p:txBody>
          <a:bodyPr/>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2290" name="图片 14"/>
          <p:cNvPicPr>
            <a:picLocks noChangeAspect="1"/>
          </p:cNvPicPr>
          <p:nvPr userDrawn="1"/>
        </p:nvPicPr>
        <p:blipFill>
          <a:blip r:embed="rId2"/>
          <a:srcRect t="30647" r="71388" b="42088"/>
          <a:stretch>
            <a:fillRect/>
          </a:stretch>
        </p:blipFill>
        <p:spPr>
          <a:xfrm>
            <a:off x="0" y="473075"/>
            <a:ext cx="2252663" cy="3219450"/>
          </a:xfrm>
          <a:prstGeom prst="rect">
            <a:avLst/>
          </a:prstGeom>
          <a:noFill/>
          <a:ln w="9525">
            <a:noFill/>
          </a:ln>
        </p:spPr>
      </p:pic>
      <p:sp>
        <p:nvSpPr>
          <p:cNvPr id="10" name="矩形 9"/>
          <p:cNvSpPr/>
          <p:nvPr userDrawn="1"/>
        </p:nvSpPr>
        <p:spPr>
          <a:xfrm>
            <a:off x="312738"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11" name="矩形 10"/>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2000"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8" name="矩形 7"/>
          <p:cNvSpPr/>
          <p:nvPr userDrawn="1"/>
        </p:nvSpPr>
        <p:spPr>
          <a:xfrm>
            <a:off x="0" y="5724525"/>
            <a:ext cx="12192000"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13316" name="文本框 8"/>
          <p:cNvSpPr txBox="1"/>
          <p:nvPr userDrawn="1"/>
        </p:nvSpPr>
        <p:spPr>
          <a:xfrm rot="-5400000">
            <a:off x="-1371600" y="4148138"/>
            <a:ext cx="3783013" cy="336550"/>
          </a:xfrm>
          <a:prstGeom prst="rect">
            <a:avLst/>
          </a:prstGeom>
          <a:noFill/>
          <a:ln w="9525">
            <a:noFill/>
          </a:ln>
        </p:spPr>
        <p:txBody>
          <a:bodyPr wrap="none" anchor="t">
            <a:spAutoFit/>
          </a:bodyPr>
          <a:p>
            <a:pPr lvl="0"/>
            <a:r>
              <a:rPr lang="en-US" altLang="zh-CN" sz="1600" b="1" dirty="0">
                <a:solidFill>
                  <a:schemeClr val="bg1"/>
                </a:solidFill>
                <a:latin typeface="黑体" panose="02010609060101010101" pitchFamily="2" charset="-122"/>
                <a:ea typeface="黑体" panose="02010609060101010101" pitchFamily="2" charset="-122"/>
              </a:rPr>
              <a:t>&lt;&lt;&lt;&lt;&lt;&lt;&lt;&lt;&lt;&lt;&lt;&lt;&lt;&lt;&lt;&lt;&lt;&lt;&lt;&lt;&lt;&lt;&lt;&lt;&lt;&lt;&lt;&lt;&lt;&lt;&lt;&lt;&lt;&lt;&lt;</a:t>
            </a:r>
            <a:endParaRPr lang="en-US" altLang="zh-CN" sz="1600" b="1" dirty="0">
              <a:solidFill>
                <a:schemeClr val="bg1"/>
              </a:solidFill>
              <a:latin typeface="黑体" panose="02010609060101010101" pitchFamily="2" charset="-122"/>
              <a:ea typeface="黑体" panose="02010609060101010101" pitchFamily="2" charset="-122"/>
            </a:endParaRPr>
          </a:p>
        </p:txBody>
      </p:sp>
      <p:sp>
        <p:nvSpPr>
          <p:cNvPr id="13317" name="文本框 21"/>
          <p:cNvSpPr txBox="1"/>
          <p:nvPr userDrawn="1"/>
        </p:nvSpPr>
        <p:spPr>
          <a:xfrm>
            <a:off x="328613" y="71438"/>
            <a:ext cx="3783012" cy="336550"/>
          </a:xfrm>
          <a:prstGeom prst="rect">
            <a:avLst/>
          </a:prstGeom>
          <a:noFill/>
          <a:ln w="9525">
            <a:noFill/>
          </a:ln>
        </p:spPr>
        <p:txBody>
          <a:bodyPr wrap="none" anchor="t">
            <a:spAutoFit/>
          </a:bodyPr>
          <a:p>
            <a:pPr lvl="0"/>
            <a:r>
              <a:rPr lang="en-US" altLang="zh-CN" sz="1600" b="1" dirty="0">
                <a:solidFill>
                  <a:schemeClr val="bg1"/>
                </a:solidFill>
                <a:latin typeface="黑体" panose="02010609060101010101" pitchFamily="2" charset="-122"/>
                <a:ea typeface="黑体" panose="02010609060101010101" pitchFamily="2" charset="-122"/>
              </a:rPr>
              <a:t>&lt;&lt;&lt;&lt;&lt;&lt;&lt;&lt;&lt;&lt;&lt;&lt;&lt;&lt;&lt;&lt;&lt;&lt;&lt;&lt;&lt;&lt;&lt;&lt;&lt;&lt;&lt;&lt;&lt;&lt;&lt;&lt;&lt;&lt;&lt;</a:t>
            </a:r>
            <a:endParaRPr lang="en-US" altLang="zh-CN" sz="1600" b="1" dirty="0">
              <a:solidFill>
                <a:schemeClr val="bg1"/>
              </a:solidFill>
              <a:latin typeface="黑体" panose="02010609060101010101" pitchFamily="2" charset="-122"/>
              <a:ea typeface="黑体" panose="02010609060101010101" pitchFamily="2" charset="-122"/>
            </a:endParaRPr>
          </a:p>
        </p:txBody>
      </p:sp>
      <p:cxnSp>
        <p:nvCxnSpPr>
          <p:cNvPr id="13" name="直接连接符 12"/>
          <p:cNvCxnSpPr>
            <a:stCxn id="13317" idx="3"/>
          </p:cNvCxnSpPr>
          <p:nvPr userDrawn="1"/>
        </p:nvCxnSpPr>
        <p:spPr>
          <a:xfrm>
            <a:off x="4111625" y="239713"/>
            <a:ext cx="56149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3317" idx="3"/>
          </p:cNvCxnSpPr>
          <p:nvPr userDrawn="1"/>
        </p:nvCxnSpPr>
        <p:spPr>
          <a:xfrm flipV="1">
            <a:off x="619125" y="6597650"/>
            <a:ext cx="11344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3317" idx="3"/>
          </p:cNvCxnSpPr>
          <p:nvPr userDrawn="1"/>
        </p:nvCxnSpPr>
        <p:spPr>
          <a:xfrm>
            <a:off x="11963400" y="209550"/>
            <a:ext cx="0" cy="63881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5588" y="1911350"/>
            <a:ext cx="11618913" cy="360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365" strike="noStrike" noProof="1">
              <a:solidFill>
                <a:schemeClr val="tx1">
                  <a:lumMod val="75000"/>
                  <a:lumOff val="25000"/>
                </a:schemeClr>
              </a:solidFill>
              <a:cs typeface="黑体" panose="02010609060101010101" pitchFamily="2"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lvl="0" eaLnBrk="1" fontAlgn="base" hangingPunct="1"/>
            <a:endParaRPr lang="zh-CN" altLang="en-US" strike="noStrike" noProof="1" dirty="0"/>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lvl1pPr>
              <a:defRPr>
                <a:latin typeface="黑体" panose="02010609060101010101" pitchFamily="2" charset="-122"/>
                <a:sym typeface="黑体" panose="02010609060101010101" pitchFamily="2" charset="-122"/>
              </a:defRPr>
            </a:lvl1pPr>
          </a:lstStyle>
          <a:p>
            <a:pPr lvl="0" eaLnBrk="1" fontAlgn="base" hangingPunct="1"/>
            <a:endParaRPr lang="zh-CN" altLang="en-US" strike="noStrike" noProof="1" dirty="0"/>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2" charset="-122"/>
                <a:ea typeface="黑体" panose="02010609060101010101" pitchFamily="2" charset="-122"/>
                <a:cs typeface="黑体" panose="02010609060101010101" pitchFamily="2" charset="-122"/>
              </a:rPr>
              <a:t>&lt;&lt;&lt;&lt;&lt;&lt;&lt;&lt;&lt;&lt;&lt;&lt;&lt;&lt;&lt;&lt;&lt;&lt;&lt;&lt;&lt;&lt;&lt;&lt;&lt;&lt;&lt;&lt;&lt;&lt;&lt;&lt;&lt;&lt;&lt;</a:t>
            </a:r>
            <a:endParaRPr lang="en-US" altLang="zh-CN" sz="16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2" charset="-122"/>
                <a:ea typeface="黑体" panose="02010609060101010101" pitchFamily="2" charset="-122"/>
                <a:cs typeface="黑体" panose="02010609060101010101" pitchFamily="2" charset="-122"/>
              </a:rPr>
              <a:t>&lt;&lt;&lt;&lt;&lt;&lt;&lt;&lt;&lt;&lt;&lt;&lt;&lt;&lt;&lt;&lt;&lt;&lt;&lt;&lt;&lt;&lt;&lt;&lt;&lt;&lt;&lt;&lt;&lt;&lt;&lt;&lt;&lt;&lt;&lt;</a:t>
            </a:r>
            <a:endParaRPr lang="en-US" altLang="zh-CN" sz="16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4.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fld id="{82F288E0-7875-42C4-84C8-98DBBD3BF4D2}" type="datetimeFigureOut">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fontAlgn="base"/>
            <a:fld id="{7D9BB5D0-35E4-459D-AEF3-FE4D7C45CC19}" type="slidenum">
              <a:rPr lang="zh-CN" altLang="en-US" strike="noStrike" noProof="1" smtClean="0">
                <a:latin typeface="黑体" panose="02010609060101010101" pitchFamily="2" charset="-122"/>
                <a:ea typeface="黑体" panose="02010609060101010101" pitchFamily="2" charset="-122"/>
                <a:cs typeface="黑体" panose="02010609060101010101" pitchFamily="2" charset="-122"/>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2.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6.xml"/><Relationship Id="rId3" Type="http://schemas.openxmlformats.org/officeDocument/2006/relationships/image" Target="../media/image17.png"/><Relationship Id="rId2" Type="http://schemas.openxmlformats.org/officeDocument/2006/relationships/oleObject" Target="../embeddings/oleObject1.bin"/><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6" Type="http://schemas.openxmlformats.org/officeDocument/2006/relationships/slideLayout" Target="../slideLayouts/slideLayout1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0" Type="http://schemas.openxmlformats.org/officeDocument/2006/relationships/slideLayout" Target="../slideLayouts/slideLayout25.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1.jpeg"/><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0.png"/><Relationship Id="rId1" Type="http://schemas.openxmlformats.org/officeDocument/2006/relationships/tags" Target="../tags/tag5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0.png"/><Relationship Id="rId1" Type="http://schemas.openxmlformats.org/officeDocument/2006/relationships/tags" Target="../tags/tag4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 name="文本框 8"/>
          <p:cNvSpPr txBox="1"/>
          <p:nvPr/>
        </p:nvSpPr>
        <p:spPr>
          <a:xfrm>
            <a:off x="2162175" y="1555750"/>
            <a:ext cx="6278563" cy="1752600"/>
          </a:xfrm>
          <a:prstGeom prst="rect">
            <a:avLst/>
          </a:prstGeom>
          <a:noFill/>
        </p:spPr>
        <p:txBody>
          <a:bodyPr wrap="square" rtlCol="0">
            <a:spAutoFit/>
          </a:bodyPr>
          <a:lstStyle/>
          <a:p>
            <a:pPr algn="ctr">
              <a:lnSpc>
                <a:spcPct val="150000"/>
              </a:lnSpc>
            </a:pPr>
            <a:r>
              <a:rPr lang="zh-CN" altLang="en-US" sz="7200" b="1" noProof="1" dirty="0" smtClean="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临床医学概论</a:t>
            </a:r>
            <a:endParaRPr lang="zh-CN" altLang="en-US" sz="4000" b="1" noProof="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endParaRPr>
          </a:p>
        </p:txBody>
      </p:sp>
      <p:grpSp>
        <p:nvGrpSpPr>
          <p:cNvPr id="17411" name="组合 17"/>
          <p:cNvGrpSpPr/>
          <p:nvPr/>
        </p:nvGrpSpPr>
        <p:grpSpPr>
          <a:xfrm>
            <a:off x="3898900" y="3695700"/>
            <a:ext cx="2689225" cy="56515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17413" name="文本框 16"/>
            <p:cNvSpPr txBox="1"/>
            <p:nvPr/>
          </p:nvSpPr>
          <p:spPr>
            <a:xfrm>
              <a:off x="8124" y="7004"/>
              <a:ext cx="2951" cy="727"/>
            </a:xfrm>
            <a:prstGeom prst="rect">
              <a:avLst/>
            </a:prstGeom>
            <a:noFill/>
            <a:ln w="9525">
              <a:noFill/>
            </a:ln>
          </p:spPr>
          <p:txBody>
            <a:bodyPr wrap="square" anchor="t">
              <a:spAutoFit/>
            </a:bodyPr>
            <a:p>
              <a:pPr algn="ctr"/>
              <a:r>
                <a:rPr lang="zh-CN" altLang="en-US" sz="2400">
                  <a:solidFill>
                    <a:schemeClr val="bg1"/>
                  </a:solidFill>
                  <a:latin typeface="黑体" panose="02010609060101010101" pitchFamily="2" charset="-122"/>
                  <a:ea typeface="黑体" panose="02010609060101010101" pitchFamily="2" charset="-122"/>
                </a:rPr>
                <a:t>中南大学出版社</a:t>
              </a:r>
              <a:endParaRPr lang="zh-CN" altLang="en-US" sz="2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spd="slow">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780415"/>
            <a:ext cx="10515600" cy="1325880"/>
          </a:xfrm>
        </p:spPr>
        <p:txBody>
          <a:bodyPr/>
          <a:lstStyle/>
          <a:p>
            <a:pPr algn="ctr"/>
            <a:r>
              <a:rPr lang="zh-CN" altLang="en-US" sz="4000" dirty="0" smtClean="0">
                <a:solidFill>
                  <a:srgbClr val="FF0000"/>
                </a:solidFill>
              </a:rPr>
              <a:t>一、缺铁性贫血</a:t>
            </a:r>
            <a:endParaRPr lang="zh-CN" altLang="en-US" sz="4000" dirty="0">
              <a:solidFill>
                <a:srgbClr val="FF0000"/>
              </a:solidFill>
            </a:endParaRPr>
          </a:p>
        </p:txBody>
      </p:sp>
      <p:sp>
        <p:nvSpPr>
          <p:cNvPr id="3" name="内容占位符 2"/>
          <p:cNvSpPr>
            <a:spLocks noGrp="1"/>
          </p:cNvSpPr>
          <p:nvPr>
            <p:ph idx="4294967295"/>
          </p:nvPr>
        </p:nvSpPr>
        <p:spPr>
          <a:xfrm>
            <a:off x="0" y="1340485"/>
            <a:ext cx="8229600" cy="4754880"/>
          </a:xfrm>
        </p:spPr>
        <p:txBody>
          <a:bodyPr/>
          <a:lstStyle/>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b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b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dirty="0"/>
          </a:p>
        </p:txBody>
      </p:sp>
      <p:grpSp>
        <p:nvGrpSpPr>
          <p:cNvPr id="4" name="Group 21"/>
          <p:cNvGrpSpPr/>
          <p:nvPr/>
        </p:nvGrpSpPr>
        <p:grpSpPr bwMode="auto">
          <a:xfrm>
            <a:off x="1918970" y="2205990"/>
            <a:ext cx="9484995" cy="2650490"/>
            <a:chOff x="252" y="2073"/>
            <a:chExt cx="4987" cy="1967"/>
          </a:xfrm>
        </p:grpSpPr>
        <p:grpSp>
          <p:nvGrpSpPr>
            <p:cNvPr id="5" name="Group 4"/>
            <p:cNvGrpSpPr/>
            <p:nvPr/>
          </p:nvGrpSpPr>
          <p:grpSpPr bwMode="auto">
            <a:xfrm>
              <a:off x="252" y="2073"/>
              <a:ext cx="4987" cy="1967"/>
              <a:chOff x="840" y="1009"/>
              <a:chExt cx="4056" cy="1098"/>
            </a:xfrm>
          </p:grpSpPr>
          <p:sp>
            <p:nvSpPr>
              <p:cNvPr id="7" name="AutoShape 5"/>
              <p:cNvSpPr>
                <a:spLocks noChangeArrowheads="1"/>
              </p:cNvSpPr>
              <p:nvPr/>
            </p:nvSpPr>
            <p:spPr bwMode="gray">
              <a:xfrm>
                <a:off x="840" y="1009"/>
                <a:ext cx="4056" cy="1098"/>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anchor="ctr"/>
              <a:lstStyle/>
              <a:p>
                <a:endParaRPr lang="zh-CN" altLang="en-US"/>
              </a:p>
            </p:txBody>
          </p:sp>
          <p:grpSp>
            <p:nvGrpSpPr>
              <p:cNvPr id="8" name="Group 6"/>
              <p:cNvGrpSpPr/>
              <p:nvPr/>
            </p:nvGrpSpPr>
            <p:grpSpPr bwMode="auto">
              <a:xfrm>
                <a:off x="999" y="1092"/>
                <a:ext cx="768" cy="746"/>
                <a:chOff x="999" y="1092"/>
                <a:chExt cx="768" cy="746"/>
              </a:xfrm>
            </p:grpSpPr>
            <p:sp>
              <p:nvSpPr>
                <p:cNvPr id="10" name="AutoShape 7"/>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endParaRPr lang="zh-CN" altLang="en-US"/>
                </a:p>
              </p:txBody>
            </p:sp>
            <p:sp>
              <p:nvSpPr>
                <p:cNvPr id="11" name="Freeform 8"/>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endParaRPr lang="zh-CN" altLang="en-US"/>
                </a:p>
              </p:txBody>
            </p:sp>
            <p:sp>
              <p:nvSpPr>
                <p:cNvPr id="12" name="Text Box 9"/>
                <p:cNvSpPr txBox="1">
                  <a:spLocks noChangeArrowheads="1"/>
                </p:cNvSpPr>
                <p:nvPr/>
              </p:nvSpPr>
              <p:spPr bwMode="gray">
                <a:xfrm>
                  <a:off x="1326" y="1279"/>
                  <a:ext cx="153" cy="216"/>
                </a:xfrm>
                <a:prstGeom prst="rect">
                  <a:avLst/>
                </a:prstGeom>
                <a:noFill/>
                <a:ln w="9525" algn="ctr">
                  <a:noFill/>
                  <a:miter lim="800000"/>
                </a:ln>
                <a:effectLst/>
              </p:spPr>
              <p:txBody>
                <a:bodyPr wrap="square">
                  <a:spAutoFit/>
                </a:bodyPr>
                <a:lstStyle/>
                <a:p>
                  <a:pPr eaLnBrk="0" hangingPunct="0"/>
                  <a:endParaRPr lang="zh-CN" altLang="zh-CN" sz="2800">
                    <a:solidFill>
                      <a:srgbClr val="FFFFFF"/>
                    </a:solidFill>
                    <a:effectLst>
                      <a:outerShdw blurRad="38100" dist="38100" dir="2700000" algn="tl">
                        <a:srgbClr val="000000"/>
                      </a:outerShdw>
                    </a:effectLst>
                    <a:latin typeface="Arial" panose="020B0604020202020204" pitchFamily="34" charset="0"/>
                  </a:endParaRPr>
                </a:p>
              </p:txBody>
            </p:sp>
          </p:grpSp>
          <p:sp>
            <p:nvSpPr>
              <p:cNvPr id="9" name="Text Box 10"/>
              <p:cNvSpPr txBox="1">
                <a:spLocks noChangeArrowheads="1"/>
              </p:cNvSpPr>
              <p:nvPr/>
            </p:nvSpPr>
            <p:spPr bwMode="gray">
              <a:xfrm>
                <a:off x="1871" y="1068"/>
                <a:ext cx="3025" cy="752"/>
              </a:xfrm>
              <a:prstGeom prst="rect">
                <a:avLst/>
              </a:prstGeom>
              <a:noFill/>
              <a:ln w="9525" algn="ctr">
                <a:noFill/>
                <a:miter lim="800000"/>
              </a:ln>
              <a:effectLst/>
            </p:spPr>
            <p:txBody>
              <a:bodyPr wrap="square">
                <a:spAutoFit/>
              </a:bodyPr>
              <a:lstStyle/>
              <a:p>
                <a:pPr eaLnBrk="0" hangingPunct="0"/>
                <a:r>
                  <a:rPr lang="en-US" altLang="zh-CN" sz="2400" b="1" kern="0" dirty="0">
                    <a:effectLst/>
                    <a:latin typeface="楷体_GB2312" panose="02010609030101010101" pitchFamily="1" charset="-122"/>
                    <a:ea typeface="楷体_GB2312" panose="02010609030101010101" pitchFamily="1" charset="-122"/>
                  </a:rPr>
                  <a:t>  </a:t>
                </a:r>
                <a:r>
                  <a:rPr lang="en-US" altLang="zh-CN" sz="2800" kern="0" dirty="0">
                    <a:effectLst/>
                    <a:latin typeface="微软雅黑" panose="020B0503020204020204" charset="-122"/>
                    <a:ea typeface="微软雅黑" panose="020B0503020204020204" charset="-122"/>
                    <a:cs typeface="微软雅黑" panose="020B0503020204020204" charset="-122"/>
                  </a:rPr>
                  <a:t>  </a:t>
                </a:r>
                <a:r>
                  <a:rPr lang="zh-CN" altLang="en-US" sz="2800" kern="0" dirty="0" smtClean="0">
                    <a:effectLst/>
                    <a:latin typeface="微软雅黑" panose="020B0503020204020204" charset="-122"/>
                    <a:ea typeface="微软雅黑" panose="020B0503020204020204" charset="-122"/>
                    <a:cs typeface="微软雅黑" panose="020B0503020204020204" charset="-122"/>
                  </a:rPr>
                  <a:t>缺铁性贫血（</a:t>
                </a:r>
                <a:r>
                  <a:rPr lang="en-US" altLang="zh-CN" sz="2800" kern="0" dirty="0" smtClean="0">
                    <a:effectLst/>
                    <a:latin typeface="微软雅黑" panose="020B0503020204020204" charset="-122"/>
                    <a:ea typeface="微软雅黑" panose="020B0503020204020204" charset="-122"/>
                    <a:cs typeface="微软雅黑" panose="020B0503020204020204" charset="-122"/>
                  </a:rPr>
                  <a:t>iron depletion—</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IDA）</a:t>
                </a:r>
                <a:r>
                  <a:rPr lang="zh-CN" altLang="en-US" sz="2800" kern="0" dirty="0" smtClean="0">
                    <a:effectLst/>
                    <a:latin typeface="微软雅黑" panose="020B0503020204020204" charset="-122"/>
                    <a:ea typeface="微软雅黑" panose="020B0503020204020204" charset="-122"/>
                    <a:cs typeface="微软雅黑" panose="020B0503020204020204" charset="-122"/>
                  </a:rPr>
                  <a:t>是</a:t>
                </a:r>
                <a:r>
                  <a:rPr lang="zh-CN" altLang="en-US" sz="2800" kern="0" dirty="0">
                    <a:effectLst/>
                    <a:latin typeface="微软雅黑" panose="020B0503020204020204" charset="-122"/>
                    <a:ea typeface="微软雅黑" panose="020B0503020204020204" charset="-122"/>
                    <a:cs typeface="微软雅黑" panose="020B0503020204020204" charset="-122"/>
                  </a:rPr>
                  <a:t>体内贮存铁缺乏，使血红蛋白合成减少，导致红细胞生成障碍所引起的一种小细胞、低色素性贫血。</a:t>
                </a:r>
                <a:endParaRPr lang="zh-CN" altLang="en-US" sz="2800" kern="0" dirty="0">
                  <a:effectLst/>
                  <a:latin typeface="微软雅黑" panose="020B0503020204020204" charset="-122"/>
                  <a:ea typeface="微软雅黑" panose="020B0503020204020204" charset="-122"/>
                  <a:cs typeface="微软雅黑" panose="020B0503020204020204" charset="-122"/>
                </a:endParaRPr>
              </a:p>
            </p:txBody>
          </p:sp>
        </p:grpSp>
        <p:sp>
          <p:nvSpPr>
            <p:cNvPr id="6" name="Rectangle 11"/>
            <p:cNvSpPr>
              <a:spLocks noChangeArrowheads="1"/>
            </p:cNvSpPr>
            <p:nvPr/>
          </p:nvSpPr>
          <p:spPr bwMode="auto">
            <a:xfrm>
              <a:off x="555" y="2603"/>
              <a:ext cx="730" cy="499"/>
            </a:xfrm>
            <a:prstGeom prst="rect">
              <a:avLst/>
            </a:prstGeom>
            <a:noFill/>
            <a:ln w="9525">
              <a:noFill/>
              <a:miter lim="800000"/>
            </a:ln>
            <a:effectLst/>
          </p:spPr>
          <p:txBody>
            <a:bodyPr wrap="none" anchor="ctr"/>
            <a:lstStyle/>
            <a:p>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rPr>
                <a:t>概 念</a:t>
              </a:r>
              <a:endPar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Grp="1" noChangeArrowheads="1"/>
          </p:cNvSpPr>
          <p:nvPr>
            <p:ph idx="4294967295"/>
          </p:nvPr>
        </p:nvSpPr>
        <p:spPr>
          <a:xfrm>
            <a:off x="2408555" y="1555750"/>
            <a:ext cx="8676005" cy="4830445"/>
          </a:xfrm>
        </p:spPr>
        <p:txBody>
          <a:bodyPr vert="horz" wrap="square" lIns="92075" tIns="46038" rIns="92075" bIns="46038" numCol="1" anchor="t" anchorCtr="0" compatLnSpc="1"/>
          <a:lstStyle/>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endPar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endParaRPr kumimoji="0" lang="en-US" altLang="zh-CN" sz="2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kumimoji="0" lang="en-US" altLang="zh-CN" sz="28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1.</a:t>
            </a:r>
            <a:r>
              <a:rPr kumimoji="0" lang="zh-CN" altLang="en-US" sz="28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铁的分布：</a:t>
            </a:r>
            <a:endParaRPr kumimoji="0" lang="en-US" altLang="zh-CN" sz="28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kumimoji="0" lang="en-US" altLang="zh-CN" sz="2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endParaRPr kumimoji="0" lang="zh-CN"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endPar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endParaRPr kumimoji="0" lang="en-US" altLang="zh-CN" sz="2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endParaRPr kumimoji="0" lang="en-US" altLang="zh-CN" sz="2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kumimoji="0" lang="en-US" altLang="zh-CN" sz="28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2.</a:t>
            </a:r>
            <a:r>
              <a:rPr kumimoji="0" lang="zh-CN" altLang="en-US" sz="2800" b="1" i="0" u="none" strike="noStrike" kern="0" cap="none" spc="0" normalizeH="0" baseline="0" noProof="0" dirty="0" smtClean="0">
                <a:ln>
                  <a:noFill/>
                </a:ln>
                <a:solidFill>
                  <a:srgbClr val="FF00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铁的来源：</a:t>
            </a:r>
            <a:r>
              <a:rPr lang="zh-CN" altLang="en-US"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（每天需铁</a:t>
            </a:r>
            <a:r>
              <a:rPr lang="en-US" altLang="zh-CN"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20</a:t>
            </a:r>
            <a:r>
              <a:rPr lang="zh-CN" altLang="en-US"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a:t>
            </a:r>
            <a:r>
              <a:rPr lang="en-US" altLang="zh-CN"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25mg</a:t>
            </a:r>
            <a:r>
              <a:rPr lang="zh-CN" altLang="en-US"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a:t>
            </a:r>
            <a:endParaRPr lang="zh-CN" altLang="en-US"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lang="zh-CN" altLang="en-US" sz="2400" kern="0" dirty="0" smtClean="0">
                <a:solidFill>
                  <a:schemeClr val="tx1"/>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  衰老破坏的红细胞释放</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的铁</a:t>
            </a: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从食物中摄铁</a:t>
            </a: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1</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1.5mg/d </a:t>
            </a:r>
            <a:endPar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342900" marR="0" lvl="0" indent="-342900" algn="l" defTabSz="914400" rtl="0" eaLnBrk="1" fontAlgn="base" latinLnBrk="0" hangingPunct="1">
              <a:lnSpc>
                <a:spcPct val="80000"/>
              </a:lnSpc>
              <a:spcBef>
                <a:spcPct val="20000"/>
              </a:spcBef>
              <a:spcAft>
                <a:spcPct val="0"/>
              </a:spcAft>
              <a:buClr>
                <a:schemeClr val="tx2"/>
              </a:buClr>
              <a:buSzTx/>
              <a:buFontTx/>
              <a:buNone/>
              <a:defRPr/>
            </a:pPr>
            <a:r>
              <a:rPr kumimoji="0" lang="en-US" altLang="zh-CN"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（孕妇和哺乳期妇女</a:t>
            </a: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2</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4mg/d</a:t>
            </a:r>
            <a:r>
              <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zh-CN" altLang="en-US"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endParaRPr kumimoji="0" lang="zh-CN"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p:txBody>
      </p:sp>
      <p:sp>
        <p:nvSpPr>
          <p:cNvPr id="189444" name="Rectangle 4"/>
          <p:cNvSpPr>
            <a:spLocks noChangeArrowheads="1"/>
          </p:cNvSpPr>
          <p:nvPr/>
        </p:nvSpPr>
        <p:spPr bwMode="auto">
          <a:xfrm>
            <a:off x="357813" y="1971070"/>
            <a:ext cx="2673995" cy="230695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endParaRPr kumimoji="0" lang="zh-CN" altLang="en-US" sz="2800" b="1" i="0" u="none" strike="noStrike" kern="1200" cap="none" spc="0" normalizeH="0" baseline="0" noProof="0" dirty="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b="1" dirty="0" smtClean="0">
                <a:effectLst>
                  <a:outerShdw blurRad="38100" dist="38100" dir="2700000" algn="tl">
                    <a:srgbClr val="000000"/>
                  </a:outerShdw>
                </a:effectLst>
                <a:latin typeface="楷体_GB2312" panose="02010609030101010101" pitchFamily="1" charset="-122"/>
                <a:ea typeface="楷体_GB2312" panose="02010609030101010101" pitchFamily="1" charset="-122"/>
              </a:rPr>
              <a:t>   </a:t>
            </a:r>
            <a:endParaRPr lang="en-US" altLang="zh-CN" b="1" dirty="0" smtClean="0">
              <a:effectLst>
                <a:outerShdw blurRad="38100" dist="38100" dir="2700000" algn="tl">
                  <a:srgbClr val="000000"/>
                </a:outerShdw>
              </a:effectLst>
              <a:latin typeface="楷体_GB2312" panose="02010609030101010101" pitchFamily="1" charset="-122"/>
              <a:ea typeface="楷体_GB2312" panose="02010609030101010101" pitchFamily="1"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smtClean="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a:t>
            </a:r>
            <a:endParaRPr kumimoji="0" lang="en-US" altLang="zh-CN" sz="2400" b="1" i="0" u="none" strike="noStrike" kern="1200" cap="none" spc="0" normalizeH="0" baseline="0" noProof="0" dirty="0" smtClean="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体内铁</a:t>
            </a:r>
            <a:endParaRPr kumimoji="0" lang="en-US" altLang="zh-CN" sz="2400" b="1" i="0" u="none" strike="noStrike" kern="120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男性</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50</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55mg/kg</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  女性</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35</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40mg/kg</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p:txBody>
      </p:sp>
      <p:sp>
        <p:nvSpPr>
          <p:cNvPr id="189447" name="Rectangle 7"/>
          <p:cNvSpPr>
            <a:spLocks noChangeArrowheads="1"/>
          </p:cNvSpPr>
          <p:nvPr/>
        </p:nvSpPr>
        <p:spPr bwMode="auto">
          <a:xfrm>
            <a:off x="5939155" y="1555750"/>
            <a:ext cx="3846195" cy="101473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功能状态铁</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67%</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为血红蛋白铁，</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其他为肌红蛋白铁、转铁蛋白铁及</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乳铁蛋白、酶和辅因子结合的铁）</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p:txBody>
      </p:sp>
      <p:sp>
        <p:nvSpPr>
          <p:cNvPr id="189448" name="Rectangle 8"/>
          <p:cNvSpPr>
            <a:spLocks noChangeArrowheads="1"/>
          </p:cNvSpPr>
          <p:nvPr/>
        </p:nvSpPr>
        <p:spPr bwMode="auto">
          <a:xfrm>
            <a:off x="5939031" y="2848496"/>
            <a:ext cx="4089400" cy="79248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20000"/>
              </a:spcBef>
              <a:spcAft>
                <a:spcPct val="0"/>
              </a:spcAft>
              <a:buClr>
                <a:schemeClr val="tx2"/>
              </a:buClr>
              <a:buSzTx/>
              <a:buFontTx/>
              <a:buNone/>
              <a:defRPr/>
            </a:pPr>
            <a:r>
              <a:rPr kumimoji="0" lang="zh-CN" altLang="en-US" sz="2400" b="1" i="0" u="none" strike="noStrike" kern="1200" cap="none" spc="0" normalizeH="0" baseline="0" noProof="0" dirty="0">
                <a:ln>
                  <a:noFill/>
                </a:ln>
                <a:solidFill>
                  <a:srgbClr val="00FF00"/>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贮存铁</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（包括铁蛋白和含铁血黄素，</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a:p>
            <a:pPr marL="0" marR="0" lvl="0" indent="0" algn="l" defTabSz="914400" rtl="0" eaLnBrk="1" fontAlgn="base" latinLnBrk="0" hangingPunct="1">
              <a:lnSpc>
                <a:spcPct val="100000"/>
              </a:lnSpc>
              <a:spcBef>
                <a:spcPct val="20000"/>
              </a:spcBef>
              <a:spcAft>
                <a:spcPct val="0"/>
              </a:spcAft>
              <a:buClr>
                <a:schemeClr val="tx2"/>
              </a:buClr>
              <a:buSzTx/>
              <a:buFontTx/>
              <a:buNone/>
              <a:defRPr/>
            </a:pP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男性为</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1000mg</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，女性为</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300</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r>
              <a:rPr kumimoji="0" lang="en-US" altLang="zh-CN"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400mg</a:t>
            </a:r>
            <a:r>
              <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rPr>
              <a:t>）</a:t>
            </a:r>
            <a:endParaRPr kumimoji="0" lang="zh-CN" altLang="en-US" sz="1800" b="1" i="0" u="none" strike="noStrike" kern="1200" cap="none" spc="0" normalizeH="0" baseline="0" noProof="0" dirty="0">
              <a:ln>
                <a:noFill/>
              </a:ln>
              <a:solidFill>
                <a:schemeClr val="tx1"/>
              </a:solidFill>
              <a:effectLst>
                <a:outerShdw blurRad="38100" dist="38100" dir="2700000" algn="tl">
                  <a:srgbClr val="000000"/>
                </a:outerShdw>
              </a:effectLst>
              <a:uLnTx/>
              <a:uFillTx/>
              <a:latin typeface="楷体_GB2312" panose="02010609030101010101" pitchFamily="1" charset="-122"/>
              <a:ea typeface="楷体_GB2312" panose="02010609030101010101" pitchFamily="1" charset="-122"/>
              <a:cs typeface="+mn-cs"/>
            </a:endParaRPr>
          </a:p>
        </p:txBody>
      </p:sp>
      <p:sp>
        <p:nvSpPr>
          <p:cNvPr id="7" name="标题 1"/>
          <p:cNvSpPr>
            <a:spLocks noGrp="1"/>
          </p:cNvSpPr>
          <p:nvPr>
            <p:ph type="title" idx="4294967295"/>
          </p:nvPr>
        </p:nvSpPr>
        <p:spPr>
          <a:xfrm>
            <a:off x="1711960" y="610870"/>
            <a:ext cx="7924800" cy="944880"/>
          </a:xfrm>
        </p:spPr>
        <p:txBody>
          <a:bodyPr/>
          <a:lstStyle/>
          <a:p>
            <a:pPr algn="ctr"/>
            <a:r>
              <a:rPr lang="zh-CN" altLang="en-US" sz="4000" dirty="0" smtClean="0">
                <a:solidFill>
                  <a:schemeClr val="tx1"/>
                </a:solidFill>
              </a:rPr>
              <a:t>铁的代谢</a:t>
            </a:r>
            <a:endParaRPr lang="zh-CN" altLang="en-US" sz="4000" dirty="0" smtClean="0">
              <a:solidFill>
                <a:schemeClr val="tx1"/>
              </a:solidFill>
            </a:endParaRPr>
          </a:p>
        </p:txBody>
      </p:sp>
      <p:sp>
        <p:nvSpPr>
          <p:cNvPr id="8" name="左大括号 7"/>
          <p:cNvSpPr/>
          <p:nvPr/>
        </p:nvSpPr>
        <p:spPr>
          <a:xfrm>
            <a:off x="4583832" y="2049805"/>
            <a:ext cx="1296144" cy="1152128"/>
          </a:xfrm>
          <a:prstGeom prst="leftBrace">
            <a:avLst>
              <a:gd name="adj1" fmla="val 8333"/>
              <a:gd name="adj2" fmla="val 5000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AutoShape 2"/>
          <p:cNvSpPr>
            <a:spLocks noChangeArrowheads="1"/>
          </p:cNvSpPr>
          <p:nvPr/>
        </p:nvSpPr>
        <p:spPr bwMode="gray">
          <a:xfrm>
            <a:off x="2782888" y="765175"/>
            <a:ext cx="6553200" cy="792163"/>
          </a:xfrm>
          <a:prstGeom prst="roundRect">
            <a:avLst>
              <a:gd name="adj" fmla="val 50000"/>
            </a:avLst>
          </a:prstGeom>
          <a:solidFill>
            <a:schemeClr val="accent5"/>
          </a:solidFill>
          <a:ln w="38100" algn="ctr">
            <a:solidFill>
              <a:srgbClr val="FFFFFF"/>
            </a:solidFill>
            <a:round/>
          </a:ln>
          <a:effectLst>
            <a:outerShdw dist="107763" dir="8100000" algn="ctr" rotWithShape="0">
              <a:srgbClr val="001D3A">
                <a:alpha val="50000"/>
              </a:srgbClr>
            </a:outerShdw>
          </a:effectLst>
        </p:spPr>
        <p:txBody>
          <a:bodyPr wrap="none" anchor="ctr"/>
          <a:lstStyle/>
          <a:p>
            <a:r>
              <a:rPr lang="zh-CN" altLang="en-US" sz="3200" b="1" dirty="0" smtClean="0">
                <a:solidFill>
                  <a:srgbClr val="0000FF"/>
                </a:solidFill>
                <a:latin typeface="Verdana" panose="020B0604030504040204" pitchFamily="34" charset="0"/>
                <a:ea typeface="楷体_GB2312" panose="02010609030101010101" pitchFamily="1" charset="-122"/>
              </a:rPr>
              <a:t>        </a:t>
            </a:r>
            <a:r>
              <a:rPr lang="zh-CN" altLang="en-US" sz="3200" b="1" dirty="0" smtClean="0">
                <a:solidFill>
                  <a:schemeClr val="tx2">
                    <a:lumMod val="50000"/>
                  </a:schemeClr>
                </a:solidFill>
                <a:latin typeface="Verdana" panose="020B0604030504040204" pitchFamily="34" charset="0"/>
                <a:ea typeface="楷体_GB2312" panose="02010609030101010101" pitchFamily="1" charset="-122"/>
              </a:rPr>
              <a:t>          </a:t>
            </a:r>
            <a:r>
              <a:rPr lang="zh-CN" altLang="en-US" sz="4000" b="1" dirty="0" smtClean="0">
                <a:solidFill>
                  <a:srgbClr val="FFFF00"/>
                </a:solidFill>
                <a:latin typeface="+mj-lt"/>
                <a:ea typeface="+mj-ea"/>
                <a:cs typeface="+mj-cs"/>
              </a:rPr>
              <a:t>病因</a:t>
            </a:r>
            <a:endParaRPr lang="zh-CN" altLang="en-US" sz="4000" b="1" dirty="0">
              <a:solidFill>
                <a:srgbClr val="FFFF00"/>
              </a:solidFill>
              <a:latin typeface="+mj-lt"/>
              <a:ea typeface="+mj-ea"/>
              <a:cs typeface="+mj-cs"/>
            </a:endParaRPr>
          </a:p>
        </p:txBody>
      </p:sp>
      <p:sp>
        <p:nvSpPr>
          <p:cNvPr id="248835" name="AutoShape 3"/>
          <p:cNvSpPr>
            <a:spLocks noGrp="1" noChangeArrowheads="1"/>
          </p:cNvSpPr>
          <p:nvPr>
            <p:ph type="body" idx="4294967295"/>
          </p:nvPr>
        </p:nvSpPr>
        <p:spPr bwMode="gray">
          <a:xfrm>
            <a:off x="0" y="1700530"/>
            <a:ext cx="7704455" cy="4316730"/>
          </a:xfrm>
          <a:prstGeom prst="upArrow">
            <a:avLst>
              <a:gd name="adj1" fmla="val 40074"/>
              <a:gd name="adj2" fmla="val 34977"/>
            </a:avLst>
          </a:prstGeom>
          <a:gradFill rotWithShape="1">
            <a:gsLst>
              <a:gs pos="0">
                <a:schemeClr val="bg2"/>
              </a:gs>
              <a:gs pos="100000">
                <a:schemeClr val="bg2">
                  <a:gamma/>
                  <a:tint val="0"/>
                  <a:invGamma/>
                </a:schemeClr>
              </a:gs>
            </a:gsLst>
            <a:lin ang="5400000" scaled="1"/>
          </a:gradFill>
        </p:spPr>
        <p:txBody>
          <a:bodyPr/>
          <a:lstStyle/>
          <a:p>
            <a:pPr algn="ctr">
              <a:buFont typeface="Wingdings" panose="05000000000000000000" pitchFamily="2" charset="2"/>
              <a:buNone/>
            </a:pPr>
            <a:r>
              <a:rPr lang="zh-CN" altLang="en-US" sz="2000" b="1" dirty="0" smtClean="0">
                <a:solidFill>
                  <a:srgbClr val="FF0000"/>
                </a:solidFill>
                <a:latin typeface="楷体_GB2312" panose="02010609030101010101" pitchFamily="1" charset="-122"/>
                <a:ea typeface="楷体_GB2312" panose="02010609030101010101" pitchFamily="1" charset="-122"/>
              </a:rPr>
              <a:t>  </a:t>
            </a:r>
            <a:r>
              <a:rPr lang="zh-CN" altLang="en-US" sz="2000" b="1" dirty="0" smtClean="0">
                <a:solidFill>
                  <a:srgbClr val="FF00FF"/>
                </a:solidFill>
                <a:latin typeface="楷体_GB2312" panose="02010609030101010101" pitchFamily="1" charset="-122"/>
                <a:ea typeface="楷体_GB2312" panose="02010609030101010101" pitchFamily="1" charset="-122"/>
              </a:rPr>
              <a:t>任何原因体内</a:t>
            </a:r>
            <a:r>
              <a:rPr lang="zh-CN" altLang="en-US" sz="2000" b="1" dirty="0">
                <a:solidFill>
                  <a:srgbClr val="FF00FF"/>
                </a:solidFill>
                <a:latin typeface="楷体_GB2312" panose="02010609030101010101" pitchFamily="1" charset="-122"/>
                <a:ea typeface="楷体_GB2312" panose="02010609030101010101" pitchFamily="1" charset="-122"/>
              </a:rPr>
              <a:t>铁缺乏，</a:t>
            </a:r>
            <a:endParaRPr lang="zh-CN" altLang="en-US" sz="2000" b="1" dirty="0">
              <a:solidFill>
                <a:srgbClr val="FF00FF"/>
              </a:solidFill>
              <a:latin typeface="楷体_GB2312" panose="02010609030101010101" pitchFamily="1" charset="-122"/>
              <a:ea typeface="楷体_GB2312" panose="02010609030101010101" pitchFamily="1" charset="-122"/>
            </a:endParaRPr>
          </a:p>
          <a:p>
            <a:pPr algn="ctr">
              <a:buFont typeface="Wingdings" panose="05000000000000000000" pitchFamily="2" charset="2"/>
              <a:buNone/>
            </a:pPr>
            <a:r>
              <a:rPr lang="zh-CN" altLang="en-US" sz="2000" b="1" dirty="0">
                <a:solidFill>
                  <a:srgbClr val="FF00FF"/>
                </a:solidFill>
                <a:latin typeface="楷体_GB2312" panose="02010609030101010101" pitchFamily="1" charset="-122"/>
                <a:ea typeface="楷体_GB2312" panose="02010609030101010101" pitchFamily="1" charset="-122"/>
              </a:rPr>
              <a:t>均可引起缺铁性贫血</a:t>
            </a:r>
            <a:endParaRPr lang="zh-CN" altLang="en-US" sz="2000" b="1" dirty="0">
              <a:solidFill>
                <a:srgbClr val="FF00FF"/>
              </a:solidFill>
              <a:latin typeface="楷体_GB2312" panose="02010609030101010101" pitchFamily="1" charset="-122"/>
              <a:ea typeface="楷体_GB2312" panose="02010609030101010101" pitchFamily="1" charset="-122"/>
            </a:endParaRPr>
          </a:p>
          <a:p>
            <a:pPr algn="ctr">
              <a:buFont typeface="Wingdings" panose="05000000000000000000" pitchFamily="2" charset="2"/>
              <a:buNone/>
            </a:pPr>
            <a:r>
              <a:rPr lang="zh-CN" altLang="en-US" b="1" dirty="0">
                <a:solidFill>
                  <a:srgbClr val="1C1FA2"/>
                </a:solidFill>
                <a:latin typeface="楷体_GB2312" panose="02010609030101010101" pitchFamily="1" charset="-122"/>
                <a:ea typeface="楷体_GB2312" panose="02010609030101010101" pitchFamily="1" charset="-122"/>
              </a:rPr>
              <a:t> </a:t>
            </a:r>
            <a:endParaRPr lang="zh-CN" altLang="en-US" b="1" dirty="0">
              <a:solidFill>
                <a:srgbClr val="1C1FA2"/>
              </a:solidFill>
              <a:latin typeface="楷体_GB2312" panose="02010609030101010101" pitchFamily="1" charset="-122"/>
              <a:ea typeface="楷体_GB2312" panose="02010609030101010101" pitchFamily="1" charset="-122"/>
            </a:endParaRPr>
          </a:p>
        </p:txBody>
      </p:sp>
      <p:grpSp>
        <p:nvGrpSpPr>
          <p:cNvPr id="2" name="Group 4"/>
          <p:cNvGrpSpPr/>
          <p:nvPr/>
        </p:nvGrpSpPr>
        <p:grpSpPr bwMode="auto">
          <a:xfrm>
            <a:off x="8148638" y="3140969"/>
            <a:ext cx="2430462" cy="1399751"/>
            <a:chOff x="3923" y="2160"/>
            <a:chExt cx="1531" cy="924"/>
          </a:xfrm>
        </p:grpSpPr>
        <p:grpSp>
          <p:nvGrpSpPr>
            <p:cNvPr id="4" name="Group 6"/>
            <p:cNvGrpSpPr/>
            <p:nvPr/>
          </p:nvGrpSpPr>
          <p:grpSpPr bwMode="auto">
            <a:xfrm>
              <a:off x="3923" y="2160"/>
              <a:ext cx="1531" cy="924"/>
              <a:chOff x="2400" y="1489"/>
              <a:chExt cx="1152" cy="736"/>
            </a:xfrm>
          </p:grpSpPr>
          <p:sp>
            <p:nvSpPr>
              <p:cNvPr id="248840" name="Oval 8"/>
              <p:cNvSpPr>
                <a:spLocks noChangeArrowheads="1"/>
              </p:cNvSpPr>
              <p:nvPr/>
            </p:nvSpPr>
            <p:spPr bwMode="gray">
              <a:xfrm>
                <a:off x="2400" y="1489"/>
                <a:ext cx="1152" cy="542"/>
              </a:xfrm>
              <a:prstGeom prst="ellipse">
                <a:avLst/>
              </a:prstGeom>
              <a:gradFill rotWithShape="1">
                <a:gsLst>
                  <a:gs pos="0">
                    <a:schemeClr val="folHlink"/>
                  </a:gs>
                  <a:gs pos="100000">
                    <a:schemeClr val="folHlink">
                      <a:gamma/>
                      <a:shade val="24314"/>
                      <a:invGamma/>
                    </a:schemeClr>
                  </a:gs>
                </a:gsLst>
                <a:lin ang="5400000" scaled="1"/>
              </a:gradFill>
              <a:ln w="9525">
                <a:noFill/>
                <a:round/>
              </a:ln>
              <a:effectLst>
                <a:outerShdw dist="107763" dir="8100000" algn="ctr" rotWithShape="0">
                  <a:schemeClr val="bg2">
                    <a:alpha val="50000"/>
                  </a:schemeClr>
                </a:outerShdw>
              </a:effectLst>
            </p:spPr>
            <p:txBody>
              <a:bodyPr wrap="none" anchor="ctr"/>
              <a:lstStyle/>
              <a:p>
                <a:endParaRPr lang="zh-CN" altLang="en-US"/>
              </a:p>
            </p:txBody>
          </p:sp>
          <p:sp>
            <p:nvSpPr>
              <p:cNvPr id="248842" name="Text Box 10"/>
              <p:cNvSpPr txBox="1">
                <a:spLocks noChangeArrowheads="1"/>
              </p:cNvSpPr>
              <p:nvPr/>
            </p:nvSpPr>
            <p:spPr bwMode="gray">
              <a:xfrm>
                <a:off x="2920" y="2015"/>
                <a:ext cx="147" cy="210"/>
              </a:xfrm>
              <a:prstGeom prst="rect">
                <a:avLst/>
              </a:prstGeom>
              <a:noFill/>
              <a:ln w="9525">
                <a:noFill/>
                <a:miter lim="800000"/>
              </a:ln>
              <a:effectLst>
                <a:outerShdw dist="107763" dir="8100000" algn="ctr" rotWithShape="0">
                  <a:schemeClr val="bg2">
                    <a:alpha val="50000"/>
                  </a:schemeClr>
                </a:outerShdw>
              </a:effectLst>
            </p:spPr>
            <p:txBody>
              <a:bodyPr wrap="none">
                <a:spAutoFit/>
              </a:bodyPr>
              <a:lstStyle/>
              <a:p>
                <a:pPr eaLnBrk="0" hangingPunct="0"/>
                <a:endParaRPr lang="zh-CN" altLang="zh-CN" sz="2000" b="1">
                  <a:solidFill>
                    <a:srgbClr val="FFFFFF"/>
                  </a:solidFill>
                  <a:effectLst>
                    <a:outerShdw blurRad="38100" dist="38100" dir="2700000" algn="tl">
                      <a:srgbClr val="000000"/>
                    </a:outerShdw>
                  </a:effectLst>
                  <a:latin typeface="Arial" panose="020B0604020202020204" pitchFamily="34" charset="0"/>
                </a:endParaRPr>
              </a:p>
            </p:txBody>
          </p:sp>
        </p:grpSp>
        <p:sp>
          <p:nvSpPr>
            <p:cNvPr id="248844" name="Rectangle 12"/>
            <p:cNvSpPr>
              <a:spLocks noChangeArrowheads="1"/>
            </p:cNvSpPr>
            <p:nvPr/>
          </p:nvSpPr>
          <p:spPr bwMode="auto">
            <a:xfrm>
              <a:off x="4117" y="2297"/>
              <a:ext cx="1079" cy="304"/>
            </a:xfrm>
            <a:prstGeom prst="rect">
              <a:avLst/>
            </a:prstGeom>
            <a:noFill/>
            <a:ln w="25400" algn="ctr">
              <a:noFill/>
              <a:miter lim="800000"/>
            </a:ln>
            <a:effectLst/>
          </p:spPr>
          <p:txBody>
            <a:bodyPr wrap="none" anchor="ctr">
              <a:spAutoFit/>
            </a:bodyPr>
            <a:lstStyle/>
            <a:p>
              <a:pPr algn="l"/>
              <a:r>
                <a:rPr lang="zh-CN" altLang="en-US" sz="2400" b="1" dirty="0" smtClean="0">
                  <a:solidFill>
                    <a:srgbClr val="00B050"/>
                  </a:solidFill>
                  <a:latin typeface="Arial" panose="020B0604020202020204" pitchFamily="34" charset="0"/>
                  <a:ea typeface="楷体_GB2312" panose="02010609030101010101" pitchFamily="1" charset="-122"/>
                </a:rPr>
                <a:t>铁丢失</a:t>
              </a:r>
              <a:r>
                <a:rPr lang="zh-CN" altLang="en-US" sz="2400" b="1" dirty="0">
                  <a:solidFill>
                    <a:srgbClr val="00B050"/>
                  </a:solidFill>
                  <a:latin typeface="Arial" panose="020B0604020202020204" pitchFamily="34" charset="0"/>
                  <a:ea typeface="楷体_GB2312" panose="02010609030101010101" pitchFamily="1" charset="-122"/>
                </a:rPr>
                <a:t>过多</a:t>
              </a:r>
              <a:r>
                <a:rPr lang="zh-CN" altLang="en-US" sz="2400" dirty="0">
                  <a:solidFill>
                    <a:srgbClr val="00B050"/>
                  </a:solidFill>
                  <a:latin typeface="Arial" panose="020B0604020202020204" pitchFamily="34" charset="0"/>
                </a:rPr>
                <a:t> </a:t>
              </a:r>
              <a:endParaRPr lang="zh-CN" altLang="en-US" sz="2400" dirty="0">
                <a:solidFill>
                  <a:srgbClr val="00B050"/>
                </a:solidFill>
                <a:latin typeface="Arial" panose="020B0604020202020204" pitchFamily="34" charset="0"/>
              </a:endParaRPr>
            </a:p>
          </p:txBody>
        </p:sp>
      </p:grpSp>
      <p:grpSp>
        <p:nvGrpSpPr>
          <p:cNvPr id="6" name="Group 13"/>
          <p:cNvGrpSpPr/>
          <p:nvPr/>
        </p:nvGrpSpPr>
        <p:grpSpPr bwMode="auto">
          <a:xfrm>
            <a:off x="2065338" y="3354636"/>
            <a:ext cx="2441575" cy="1365252"/>
            <a:chOff x="341" y="2113"/>
            <a:chExt cx="1538" cy="1019"/>
          </a:xfrm>
        </p:grpSpPr>
        <p:grpSp>
          <p:nvGrpSpPr>
            <p:cNvPr id="7" name="Group 14"/>
            <p:cNvGrpSpPr/>
            <p:nvPr/>
          </p:nvGrpSpPr>
          <p:grpSpPr bwMode="auto">
            <a:xfrm>
              <a:off x="341" y="2113"/>
              <a:ext cx="1538" cy="1019"/>
              <a:chOff x="1776" y="2475"/>
              <a:chExt cx="960" cy="651"/>
            </a:xfrm>
          </p:grpSpPr>
          <p:sp>
            <p:nvSpPr>
              <p:cNvPr id="248848" name="Oval 16"/>
              <p:cNvSpPr>
                <a:spLocks noChangeArrowheads="1"/>
              </p:cNvSpPr>
              <p:nvPr/>
            </p:nvSpPr>
            <p:spPr bwMode="gray">
              <a:xfrm>
                <a:off x="1776" y="2475"/>
                <a:ext cx="960" cy="405"/>
              </a:xfrm>
              <a:prstGeom prst="ellipse">
                <a:avLst/>
              </a:prstGeom>
              <a:gradFill rotWithShape="1">
                <a:gsLst>
                  <a:gs pos="0">
                    <a:schemeClr val="hlink"/>
                  </a:gs>
                  <a:gs pos="100000">
                    <a:schemeClr val="hlink">
                      <a:gamma/>
                      <a:shade val="51373"/>
                      <a:invGamma/>
                    </a:schemeClr>
                  </a:gs>
                </a:gsLst>
                <a:lin ang="5400000" scaled="1"/>
              </a:gradFill>
              <a:ln w="9525">
                <a:noFill/>
                <a:round/>
              </a:ln>
              <a:effectLst>
                <a:outerShdw dist="107763" dir="8100000" algn="ctr" rotWithShape="0">
                  <a:schemeClr val="bg2">
                    <a:alpha val="50000"/>
                  </a:schemeClr>
                </a:outerShdw>
              </a:effectLst>
            </p:spPr>
            <p:txBody>
              <a:bodyPr wrap="none" anchor="ctr"/>
              <a:lstStyle/>
              <a:p>
                <a:endParaRPr lang="zh-CN" altLang="en-US"/>
              </a:p>
            </p:txBody>
          </p:sp>
          <p:sp>
            <p:nvSpPr>
              <p:cNvPr id="248850" name="Text Box 18"/>
              <p:cNvSpPr txBox="1">
                <a:spLocks noChangeArrowheads="1"/>
              </p:cNvSpPr>
              <p:nvPr/>
            </p:nvSpPr>
            <p:spPr bwMode="gray">
              <a:xfrm>
                <a:off x="1824" y="2936"/>
                <a:ext cx="864" cy="190"/>
              </a:xfrm>
              <a:prstGeom prst="rect">
                <a:avLst/>
              </a:prstGeom>
              <a:noFill/>
              <a:ln w="9525">
                <a:noFill/>
                <a:miter lim="800000"/>
              </a:ln>
              <a:effectLst>
                <a:outerShdw dist="107763" dir="8100000" algn="ctr" rotWithShape="0">
                  <a:schemeClr val="bg2">
                    <a:alpha val="50000"/>
                  </a:schemeClr>
                </a:outerShdw>
              </a:effectLst>
            </p:spPr>
            <p:txBody>
              <a:bodyPr>
                <a:spAutoFit/>
              </a:bodyPr>
              <a:lstStyle/>
              <a:p>
                <a:pPr eaLnBrk="0" hangingPunct="0"/>
                <a:endParaRPr lang="zh-CN" altLang="zh-CN" sz="2000">
                  <a:solidFill>
                    <a:srgbClr val="FFFFFF"/>
                  </a:solidFill>
                  <a:effectLst>
                    <a:outerShdw blurRad="38100" dist="38100" dir="2700000" algn="tl">
                      <a:srgbClr val="000000"/>
                    </a:outerShdw>
                  </a:effectLst>
                  <a:latin typeface="Arial" panose="020B0604020202020204" pitchFamily="34" charset="0"/>
                </a:endParaRPr>
              </a:p>
            </p:txBody>
          </p:sp>
        </p:grpSp>
        <p:sp>
          <p:nvSpPr>
            <p:cNvPr id="248852" name="Rectangle 20"/>
            <p:cNvSpPr>
              <a:spLocks noChangeArrowheads="1"/>
            </p:cNvSpPr>
            <p:nvPr/>
          </p:nvSpPr>
          <p:spPr bwMode="auto">
            <a:xfrm>
              <a:off x="519" y="2254"/>
              <a:ext cx="1079" cy="344"/>
            </a:xfrm>
            <a:prstGeom prst="rect">
              <a:avLst/>
            </a:prstGeom>
            <a:noFill/>
            <a:ln w="9525" algn="ctr">
              <a:noFill/>
              <a:miter lim="800000"/>
            </a:ln>
            <a:effectLst/>
          </p:spPr>
          <p:txBody>
            <a:bodyPr wrap="none">
              <a:spAutoFit/>
            </a:bodyPr>
            <a:lstStyle/>
            <a:p>
              <a:r>
                <a:rPr lang="zh-CN" altLang="en-US" sz="2400" b="1" dirty="0">
                  <a:solidFill>
                    <a:srgbClr val="FFFF00"/>
                  </a:solidFill>
                  <a:latin typeface="Arial" panose="020B0604020202020204" pitchFamily="34" charset="0"/>
                  <a:ea typeface="楷体_GB2312" panose="02010609030101010101" pitchFamily="1" charset="-122"/>
                </a:rPr>
                <a:t>铁吸收不良</a:t>
              </a:r>
              <a:endParaRPr lang="zh-CN" altLang="en-US" sz="2400" b="1" dirty="0">
                <a:solidFill>
                  <a:srgbClr val="FFFF00"/>
                </a:solidFill>
                <a:latin typeface="Arial" panose="020B0604020202020204" pitchFamily="34" charset="0"/>
                <a:ea typeface="楷体_GB2312" panose="02010609030101010101" pitchFamily="1" charset="-122"/>
              </a:endParaRPr>
            </a:p>
          </p:txBody>
        </p:sp>
      </p:grpSp>
      <p:grpSp>
        <p:nvGrpSpPr>
          <p:cNvPr id="9" name="Group 21"/>
          <p:cNvGrpSpPr/>
          <p:nvPr/>
        </p:nvGrpSpPr>
        <p:grpSpPr bwMode="auto">
          <a:xfrm>
            <a:off x="4439816" y="3284984"/>
            <a:ext cx="3744417" cy="875574"/>
            <a:chOff x="2030" y="2333"/>
            <a:chExt cx="1757" cy="1034"/>
          </a:xfrm>
        </p:grpSpPr>
        <p:grpSp>
          <p:nvGrpSpPr>
            <p:cNvPr id="11" name="Group 23"/>
            <p:cNvGrpSpPr/>
            <p:nvPr/>
          </p:nvGrpSpPr>
          <p:grpSpPr bwMode="auto">
            <a:xfrm>
              <a:off x="2030" y="2333"/>
              <a:ext cx="1679" cy="1034"/>
              <a:chOff x="561" y="1738"/>
              <a:chExt cx="1326" cy="906"/>
            </a:xfrm>
          </p:grpSpPr>
          <p:sp>
            <p:nvSpPr>
              <p:cNvPr id="248857" name="Oval 25"/>
              <p:cNvSpPr>
                <a:spLocks noChangeArrowheads="1"/>
              </p:cNvSpPr>
              <p:nvPr/>
            </p:nvSpPr>
            <p:spPr bwMode="gray">
              <a:xfrm>
                <a:off x="561" y="1738"/>
                <a:ext cx="1326" cy="847"/>
              </a:xfrm>
              <a:prstGeom prst="ellipse">
                <a:avLst/>
              </a:prstGeom>
              <a:gradFill rotWithShape="1">
                <a:gsLst>
                  <a:gs pos="0">
                    <a:schemeClr val="accent2"/>
                  </a:gs>
                  <a:gs pos="100000">
                    <a:schemeClr val="accent2">
                      <a:gamma/>
                      <a:shade val="63529"/>
                      <a:invGamma/>
                    </a:schemeClr>
                  </a:gs>
                </a:gsLst>
                <a:lin ang="5400000" scaled="1"/>
              </a:gradFill>
              <a:ln w="9525">
                <a:noFill/>
                <a:round/>
              </a:ln>
              <a:effectLst>
                <a:outerShdw dist="107763" dir="8100000" algn="ctr" rotWithShape="0">
                  <a:schemeClr val="bg2">
                    <a:alpha val="50000"/>
                  </a:schemeClr>
                </a:outerShdw>
              </a:effectLst>
            </p:spPr>
            <p:txBody>
              <a:bodyPr wrap="none" anchor="ctr"/>
              <a:lstStyle/>
              <a:p>
                <a:endParaRPr lang="en-US" altLang="zh-CN" sz="2400">
                  <a:solidFill>
                    <a:schemeClr val="bg1"/>
                  </a:solidFill>
                  <a:latin typeface="Arial" panose="020B0604020202020204" pitchFamily="34" charset="0"/>
                  <a:ea typeface="黑体" panose="02010609060101010101" pitchFamily="2" charset="-122"/>
                </a:endParaRPr>
              </a:p>
              <a:p>
                <a:endParaRPr lang="en-US" altLang="zh-CN" sz="2400">
                  <a:solidFill>
                    <a:schemeClr val="bg1"/>
                  </a:solidFill>
                  <a:latin typeface="Arial" panose="020B0604020202020204" pitchFamily="34" charset="0"/>
                  <a:ea typeface="黑体" panose="02010609060101010101" pitchFamily="2" charset="-122"/>
                </a:endParaRPr>
              </a:p>
              <a:p>
                <a:endParaRPr lang="en-US" altLang="zh-CN" sz="2400">
                  <a:solidFill>
                    <a:schemeClr val="bg1"/>
                  </a:solidFill>
                  <a:latin typeface="Arial" panose="020B0604020202020204" pitchFamily="34" charset="0"/>
                  <a:ea typeface="黑体" panose="02010609060101010101" pitchFamily="2" charset="-122"/>
                </a:endParaRPr>
              </a:p>
            </p:txBody>
          </p:sp>
          <p:sp>
            <p:nvSpPr>
              <p:cNvPr id="248859" name="Text Box 27"/>
              <p:cNvSpPr txBox="1">
                <a:spLocks noChangeArrowheads="1"/>
              </p:cNvSpPr>
              <p:nvPr/>
            </p:nvSpPr>
            <p:spPr bwMode="gray">
              <a:xfrm>
                <a:off x="1194" y="2231"/>
                <a:ext cx="95" cy="413"/>
              </a:xfrm>
              <a:prstGeom prst="rect">
                <a:avLst/>
              </a:prstGeom>
              <a:noFill/>
              <a:ln w="9525">
                <a:noFill/>
                <a:miter lim="800000"/>
              </a:ln>
              <a:effectLst>
                <a:outerShdw dist="107763" dir="8100000" algn="ctr" rotWithShape="0">
                  <a:schemeClr val="bg2">
                    <a:alpha val="50000"/>
                  </a:schemeClr>
                </a:outerShdw>
              </a:effectLst>
            </p:spPr>
            <p:txBody>
              <a:bodyPr>
                <a:spAutoFit/>
              </a:bodyPr>
              <a:lstStyle/>
              <a:p>
                <a:pPr eaLnBrk="0" hangingPunct="0"/>
                <a:endParaRPr lang="zh-CN" altLang="zh-CN" sz="2000">
                  <a:solidFill>
                    <a:schemeClr val="bg1"/>
                  </a:solidFill>
                  <a:effectLst>
                    <a:outerShdw blurRad="38100" dist="38100" dir="2700000" algn="tl">
                      <a:srgbClr val="000000"/>
                    </a:outerShdw>
                  </a:effectLst>
                  <a:latin typeface="Arial" panose="020B0604020202020204" pitchFamily="34" charset="0"/>
                </a:endParaRPr>
              </a:p>
            </p:txBody>
          </p:sp>
        </p:grpSp>
        <p:sp>
          <p:nvSpPr>
            <p:cNvPr id="248861" name="Rectangle 29"/>
            <p:cNvSpPr>
              <a:spLocks noChangeArrowheads="1"/>
            </p:cNvSpPr>
            <p:nvPr/>
          </p:nvSpPr>
          <p:spPr bwMode="auto">
            <a:xfrm>
              <a:off x="2070" y="2461"/>
              <a:ext cx="1717" cy="617"/>
            </a:xfrm>
            <a:prstGeom prst="rect">
              <a:avLst/>
            </a:prstGeom>
            <a:noFill/>
            <a:ln w="25400" algn="ctr">
              <a:noFill/>
              <a:miter lim="800000"/>
            </a:ln>
            <a:effectLst/>
          </p:spPr>
          <p:txBody>
            <a:bodyPr wrap="square" anchor="ctr">
              <a:spAutoFit/>
            </a:bodyPr>
            <a:lstStyle/>
            <a:p>
              <a:pPr algn="ctr"/>
              <a:r>
                <a:rPr lang="zh-CN" altLang="en-US" sz="2800" b="1" dirty="0" smtClean="0">
                  <a:solidFill>
                    <a:srgbClr val="692AA2"/>
                  </a:solidFill>
                  <a:latin typeface="楷体_GB2312" panose="02010609030101010101" pitchFamily="1" charset="-122"/>
                  <a:ea typeface="楷体_GB2312" panose="02010609030101010101" pitchFamily="1" charset="-122"/>
                </a:rPr>
                <a:t>铁摄入不足 </a:t>
              </a:r>
              <a:endParaRPr lang="zh-CN" altLang="en-US" sz="2800" b="1" dirty="0">
                <a:solidFill>
                  <a:srgbClr val="692AA2"/>
                </a:solidFill>
                <a:latin typeface="楷体_GB2312" panose="02010609030101010101" pitchFamily="1" charset="-122"/>
                <a:ea typeface="楷体_GB2312" panose="02010609030101010101" pitchFamily="1" charset="-122"/>
              </a:endParaRPr>
            </a:p>
          </p:txBody>
        </p:sp>
      </p:grpSp>
      <p:sp>
        <p:nvSpPr>
          <p:cNvPr id="33" name="上箭头 354318"/>
          <p:cNvSpPr/>
          <p:nvPr/>
        </p:nvSpPr>
        <p:spPr>
          <a:xfrm rot="10800000">
            <a:off x="2927648" y="4365103"/>
            <a:ext cx="502920" cy="1367501"/>
          </a:xfrm>
          <a:prstGeom prst="upArrow">
            <a:avLst>
              <a:gd name="adj1" fmla="val 57824"/>
              <a:gd name="adj2" fmla="val 70161"/>
            </a:avLst>
          </a:prstGeom>
          <a:solidFill>
            <a:schemeClr val="accent2"/>
          </a:solidFill>
          <a:ln w="9525">
            <a:noFill/>
          </a:ln>
        </p:spPr>
        <p:txBody>
          <a:bodyPr anchor="t"/>
          <a:lstStyle/>
          <a:p>
            <a:pPr algn="r"/>
            <a:endParaRPr lang="zh-CN" altLang="en-US">
              <a:latin typeface="Arial" panose="020B0604020202020204" pitchFamily="34" charset="0"/>
            </a:endParaRPr>
          </a:p>
        </p:txBody>
      </p:sp>
      <p:sp>
        <p:nvSpPr>
          <p:cNvPr id="34" name="上箭头 354318"/>
          <p:cNvSpPr/>
          <p:nvPr/>
        </p:nvSpPr>
        <p:spPr>
          <a:xfrm rot="10800000">
            <a:off x="6055489" y="4189591"/>
            <a:ext cx="502920" cy="709930"/>
          </a:xfrm>
          <a:prstGeom prst="upArrow">
            <a:avLst>
              <a:gd name="adj1" fmla="val 57824"/>
              <a:gd name="adj2" fmla="val 70161"/>
            </a:avLst>
          </a:prstGeom>
          <a:solidFill>
            <a:schemeClr val="accent2"/>
          </a:solidFill>
          <a:ln w="9525">
            <a:noFill/>
          </a:ln>
        </p:spPr>
        <p:txBody>
          <a:bodyPr anchor="t"/>
          <a:lstStyle/>
          <a:p>
            <a:pPr algn="r"/>
            <a:endParaRPr lang="zh-CN" altLang="en-US">
              <a:latin typeface="Arial" panose="020B0604020202020204" pitchFamily="34" charset="0"/>
            </a:endParaRPr>
          </a:p>
        </p:txBody>
      </p:sp>
      <p:sp>
        <p:nvSpPr>
          <p:cNvPr id="35" name="上箭头 354318"/>
          <p:cNvSpPr/>
          <p:nvPr/>
        </p:nvSpPr>
        <p:spPr>
          <a:xfrm rot="10800000">
            <a:off x="8904312" y="4293096"/>
            <a:ext cx="502920" cy="1368152"/>
          </a:xfrm>
          <a:prstGeom prst="upArrow">
            <a:avLst>
              <a:gd name="adj1" fmla="val 57824"/>
              <a:gd name="adj2" fmla="val 70161"/>
            </a:avLst>
          </a:prstGeom>
          <a:solidFill>
            <a:schemeClr val="accent2"/>
          </a:solidFill>
          <a:ln w="9525">
            <a:noFill/>
          </a:ln>
        </p:spPr>
        <p:txBody>
          <a:bodyPr anchor="t"/>
          <a:lstStyle/>
          <a:p>
            <a:pPr algn="r"/>
            <a:endParaRPr lang="zh-CN" altLang="en-US">
              <a:latin typeface="Arial" panose="020B0604020202020204" pitchFamily="34" charset="0"/>
            </a:endParaRPr>
          </a:p>
        </p:txBody>
      </p:sp>
      <p:sp>
        <p:nvSpPr>
          <p:cNvPr id="37" name="圆角矩形 36"/>
          <p:cNvSpPr/>
          <p:nvPr/>
        </p:nvSpPr>
        <p:spPr>
          <a:xfrm>
            <a:off x="4799856" y="4869160"/>
            <a:ext cx="3024336" cy="360040"/>
          </a:xfrm>
          <a:prstGeom prst="roundRect">
            <a:avLst/>
          </a:prstGeom>
          <a:gradFill flip="none" rotWithShape="1">
            <a:gsLst>
              <a:gs pos="0">
                <a:schemeClr val="bg1"/>
              </a:gs>
              <a:gs pos="53000">
                <a:srgbClr val="D4DEFF"/>
              </a:gs>
              <a:gs pos="83000">
                <a:srgbClr val="D4DEFF"/>
              </a:gs>
              <a:gs pos="100000">
                <a:srgbClr val="96AB94"/>
              </a:gs>
            </a:gsLst>
            <a:lin ang="5400000" scaled="0"/>
            <a:tileRect/>
          </a:gra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2060"/>
                </a:solidFill>
                <a:latin typeface="Arial" panose="020B0604020202020204" pitchFamily="34" charset="0"/>
              </a:rPr>
              <a:t>婴幼儿生长过快、妊娠哺乳</a:t>
            </a:r>
            <a:endParaRPr lang="zh-CN" altLang="en-US" dirty="0"/>
          </a:p>
        </p:txBody>
      </p:sp>
      <p:sp>
        <p:nvSpPr>
          <p:cNvPr id="38" name="圆角矩形 37"/>
          <p:cNvSpPr/>
          <p:nvPr/>
        </p:nvSpPr>
        <p:spPr>
          <a:xfrm>
            <a:off x="1919536" y="5733256"/>
            <a:ext cx="2880320" cy="360040"/>
          </a:xfrm>
          <a:prstGeom prst="roundRect">
            <a:avLst/>
          </a:prstGeom>
          <a:gradFill flip="none" rotWithShape="1">
            <a:gsLst>
              <a:gs pos="0">
                <a:schemeClr val="bg1"/>
              </a:gs>
              <a:gs pos="53000">
                <a:srgbClr val="D4DEFF"/>
              </a:gs>
              <a:gs pos="83000">
                <a:srgbClr val="D4DEFF"/>
              </a:gs>
              <a:gs pos="100000">
                <a:srgbClr val="96AB94"/>
              </a:gs>
            </a:gsLst>
            <a:lin ang="5400000" scaled="0"/>
            <a:tileRect/>
          </a:gra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002060"/>
                </a:solidFill>
                <a:latin typeface="Arial" panose="020B0604020202020204" pitchFamily="34" charset="0"/>
              </a:rPr>
              <a:t>胃肠道术后、萎缩性胃炎</a:t>
            </a:r>
            <a:endParaRPr lang="zh-CN" altLang="zh-CN" b="1" dirty="0">
              <a:solidFill>
                <a:srgbClr val="002060"/>
              </a:solidFill>
              <a:latin typeface="Arial" panose="020B0604020202020204" pitchFamily="34" charset="0"/>
            </a:endParaRPr>
          </a:p>
        </p:txBody>
      </p:sp>
      <p:sp>
        <p:nvSpPr>
          <p:cNvPr id="39" name="圆角矩形 38"/>
          <p:cNvSpPr/>
          <p:nvPr/>
        </p:nvSpPr>
        <p:spPr>
          <a:xfrm>
            <a:off x="8472264" y="5733256"/>
            <a:ext cx="1440160" cy="360040"/>
          </a:xfrm>
          <a:prstGeom prst="roundRect">
            <a:avLst/>
          </a:prstGeom>
          <a:gradFill flip="none" rotWithShape="1">
            <a:gsLst>
              <a:gs pos="0">
                <a:schemeClr val="bg1"/>
              </a:gs>
              <a:gs pos="53000">
                <a:srgbClr val="D4DEFF"/>
              </a:gs>
              <a:gs pos="83000">
                <a:srgbClr val="D4DEFF"/>
              </a:gs>
              <a:gs pos="100000">
                <a:srgbClr val="96AB94"/>
              </a:gs>
            </a:gsLst>
            <a:lin ang="5400000" scaled="0"/>
            <a:tileRect/>
          </a:gra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002060"/>
                </a:solidFill>
                <a:latin typeface="Arial" panose="020B0604020202020204" pitchFamily="34" charset="0"/>
              </a:rPr>
              <a:t>消化性溃疡</a:t>
            </a:r>
            <a:endParaRPr lang="zh-CN" altLang="zh-CN" b="1" dirty="0">
              <a:solidFill>
                <a:srgbClr val="002060"/>
              </a:solidFill>
              <a:latin typeface="Arial" panose="020B0604020202020204" pitchFamily="34" charset="0"/>
            </a:endParaRPr>
          </a:p>
        </p:txBody>
      </p:sp>
      <p:sp>
        <p:nvSpPr>
          <p:cNvPr id="25" name="矩形 24"/>
          <p:cNvSpPr/>
          <p:nvPr/>
        </p:nvSpPr>
        <p:spPr>
          <a:xfrm>
            <a:off x="2495600" y="1700808"/>
            <a:ext cx="7800102" cy="521970"/>
          </a:xfrm>
          <a:prstGeom prst="rect">
            <a:avLst/>
          </a:prstGeom>
        </p:spPr>
        <p:txBody>
          <a:bodyPr wrap="square">
            <a:spAutoFit/>
          </a:bodyPr>
          <a:lstStyle/>
          <a:p>
            <a:pPr lvl="0">
              <a:buClr>
                <a:schemeClr val="tx2"/>
              </a:buClr>
              <a:defRPr/>
            </a:pPr>
            <a:r>
              <a:rPr lang="zh-CN" altLang="en-US" sz="2800" kern="0" dirty="0" smtClean="0">
                <a:solidFill>
                  <a:srgbClr val="FF0000"/>
                </a:solidFill>
                <a:effectLst>
                  <a:outerShdw blurRad="38100" dist="38100" dir="2700000" algn="tl">
                    <a:srgbClr val="000000"/>
                  </a:outerShdw>
                </a:effectLst>
                <a:ea typeface="楷体_GB2312" panose="02010609030101010101" pitchFamily="1" charset="-122"/>
              </a:rPr>
              <a:t>慢性失血是成人缺铁性贫血最常见的原因</a:t>
            </a:r>
            <a:endParaRPr lang="zh-CN" altLang="en-US" sz="2800" dirty="0"/>
          </a:p>
        </p:txBody>
      </p:sp>
      <p:sp>
        <p:nvSpPr>
          <p:cNvPr id="5" name="矩形 4"/>
          <p:cNvSpPr/>
          <p:nvPr/>
        </p:nvSpPr>
        <p:spPr>
          <a:xfrm>
            <a:off x="214630" y="-247"/>
            <a:ext cx="2225040" cy="706755"/>
          </a:xfrm>
          <a:prstGeom prst="rect">
            <a:avLst/>
          </a:prstGeom>
          <a:noFill/>
          <a:ln w="9525">
            <a:noFill/>
          </a:ln>
        </p:spPr>
        <p:txBody>
          <a:bodyPr vert="horz" wrap="square" lIns="91440" tIns="45720" rIns="91440" bIns="45720" rtlCol="0" anchor="ctr">
            <a:normAutofit/>
          </a:bodyPr>
          <a:lstStyle/>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病  因</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 calcmode="lin" valueType="num">
                                      <p:cBhvr>
                                        <p:cTn id="25" dur="500" fill="hold"/>
                                        <p:tgtEl>
                                          <p:spTgt spid="2"/>
                                        </p:tgtEl>
                                        <p:attrNameLst>
                                          <p:attrName>style.rotation</p:attrName>
                                        </p:attrNameLst>
                                      </p:cBhvr>
                                      <p:tavLst>
                                        <p:tav tm="0">
                                          <p:val>
                                            <p:fltVal val="360"/>
                                          </p:val>
                                        </p:tav>
                                        <p:tav tm="100000">
                                          <p:val>
                                            <p:fltVal val="0"/>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0" y="1052830"/>
            <a:ext cx="12044680" cy="5527675"/>
          </a:xfrm>
        </p:spPr>
        <p:txBody>
          <a:bodyPr vert="horz"/>
          <a:lstStyle/>
          <a:p>
            <a:pPr>
              <a:lnSpc>
                <a:spcPct val="150000"/>
              </a:lnSpc>
              <a:buNone/>
            </a:pPr>
            <a:r>
              <a:rPr lang="zh-CN" altLang="en-US" dirty="0">
                <a:latin typeface="微软雅黑" panose="020B0503020204020204" charset="-122"/>
                <a:ea typeface="微软雅黑" panose="020B0503020204020204" charset="-122"/>
                <a:cs typeface="微软雅黑" panose="020B0503020204020204" charset="-122"/>
                <a:sym typeface="+mn-ea"/>
              </a:rPr>
              <a:t> </a:t>
            </a:r>
            <a:r>
              <a:rPr lang="zh-CN" altLang="en-US" dirty="0" smtClean="0">
                <a:latin typeface="微软雅黑" panose="020B0503020204020204" charset="-122"/>
                <a:ea typeface="微软雅黑" panose="020B0503020204020204" charset="-122"/>
                <a:cs typeface="微软雅黑" panose="020B0503020204020204" charset="-122"/>
                <a:sym typeface="+mn-ea"/>
              </a:rPr>
              <a:t> 1．一般表现</a:t>
            </a:r>
            <a:r>
              <a:rPr lang="zh-CN" altLang="en-US" dirty="0" smtClean="0">
                <a:solidFill>
                  <a:srgbClr val="7030A0"/>
                </a:solidFill>
                <a:latin typeface="微软雅黑" panose="020B0503020204020204" charset="-122"/>
                <a:ea typeface="微软雅黑" panose="020B0503020204020204" charset="-122"/>
                <a:cs typeface="微软雅黑" panose="020B0503020204020204" charset="-122"/>
                <a:sym typeface="+mn-ea"/>
              </a:rPr>
              <a:t>  </a:t>
            </a:r>
            <a:r>
              <a:rPr lang="zh-CN" altLang="en-US" dirty="0">
                <a:solidFill>
                  <a:srgbClr val="7030A0"/>
                </a:solidFill>
                <a:latin typeface="微软雅黑" panose="020B0503020204020204" charset="-122"/>
                <a:ea typeface="微软雅黑" panose="020B0503020204020204" charset="-122"/>
                <a:cs typeface="微软雅黑" panose="020B0503020204020204" charset="-122"/>
                <a:sym typeface="+mn-ea"/>
              </a:rPr>
              <a:t>头晕、头痛、面色苍白、乏力、易倦、心悸、活动后气短、眼花及耳鸣。</a:t>
            </a:r>
            <a:br>
              <a:rPr lang="zh-CN" altLang="en-US" dirty="0">
                <a:solidFill>
                  <a:srgbClr val="7030A0"/>
                </a:solidFill>
                <a:latin typeface="微软雅黑" panose="020B0503020204020204" charset="-122"/>
                <a:ea typeface="微软雅黑" panose="020B0503020204020204" charset="-122"/>
                <a:cs typeface="微软雅黑" panose="020B0503020204020204" charset="-122"/>
                <a:sym typeface="+mn-ea"/>
              </a:rPr>
            </a:br>
            <a:r>
              <a:rPr lang="zh-CN" altLang="en-US" dirty="0" smtClean="0">
                <a:latin typeface="微软雅黑" panose="020B0503020204020204" charset="-122"/>
                <a:ea typeface="微软雅黑" panose="020B0503020204020204" charset="-122"/>
                <a:cs typeface="微软雅黑" panose="020B0503020204020204" charset="-122"/>
                <a:sym typeface="+mn-ea"/>
              </a:rPr>
              <a:t>2．缺</a:t>
            </a:r>
            <a:r>
              <a:rPr lang="zh-CN" altLang="en-US" dirty="0">
                <a:latin typeface="微软雅黑" panose="020B0503020204020204" charset="-122"/>
                <a:ea typeface="微软雅黑" panose="020B0503020204020204" charset="-122"/>
                <a:cs typeface="微软雅黑" panose="020B0503020204020204" charset="-122"/>
                <a:sym typeface="+mn-ea"/>
              </a:rPr>
              <a:t>铁表现</a:t>
            </a:r>
            <a:br>
              <a:rPr lang="zh-CN" altLang="en-US" dirty="0">
                <a:latin typeface="微软雅黑" panose="020B0503020204020204" charset="-122"/>
                <a:ea typeface="微软雅黑" panose="020B0503020204020204" charset="-122"/>
                <a:cs typeface="微软雅黑" panose="020B0503020204020204" charset="-122"/>
                <a:sym typeface="+mn-ea"/>
              </a:rPr>
            </a:br>
            <a:r>
              <a:rPr lang="zh-CN" altLang="en-US" dirty="0">
                <a:solidFill>
                  <a:srgbClr val="7030A0"/>
                </a:solidFill>
                <a:latin typeface="微软雅黑" panose="020B0503020204020204" charset="-122"/>
                <a:ea typeface="微软雅黑" panose="020B0503020204020204" charset="-122"/>
                <a:cs typeface="微软雅黑" panose="020B0503020204020204" charset="-122"/>
                <a:sym typeface="+mn-ea"/>
              </a:rPr>
              <a:t>（1）营养缺乏：皮肤干燥、角化、萎缩、无光泽、毛发干枯易脱落，指（趾）甲扁平、不光整、脆薄易裂、部分病人呈匙状甲（反甲）</a:t>
            </a:r>
            <a:r>
              <a:rPr lang="zh-CN" altLang="en-US" dirty="0" smtClean="0">
                <a:solidFill>
                  <a:srgbClr val="7030A0"/>
                </a:solidFill>
                <a:latin typeface="微软雅黑" panose="020B0503020204020204" charset="-122"/>
                <a:ea typeface="微软雅黑" panose="020B0503020204020204" charset="-122"/>
                <a:cs typeface="微软雅黑" panose="020B0503020204020204" charset="-122"/>
                <a:sym typeface="+mn-ea"/>
              </a:rPr>
              <a:t>。</a:t>
            </a:r>
            <a:endParaRPr lang="en-US" altLang="zh-CN" dirty="0" smtClean="0">
              <a:solidFill>
                <a:srgbClr val="7030A0"/>
              </a:solidFill>
              <a:latin typeface="微软雅黑" panose="020B0503020204020204" charset="-122"/>
              <a:ea typeface="微软雅黑" panose="020B0503020204020204" charset="-122"/>
              <a:cs typeface="微软雅黑" panose="020B0503020204020204" charset="-122"/>
              <a:sym typeface="+mn-ea"/>
            </a:endParaRPr>
          </a:p>
          <a:p>
            <a:endParaRPr lang="zh-CN" altLang="en-US"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a:off x="0" y="-247"/>
            <a:ext cx="2225040" cy="706755"/>
          </a:xfrm>
          <a:prstGeom prst="rect">
            <a:avLst/>
          </a:prstGeom>
          <a:noFill/>
          <a:ln w="9525">
            <a:noFill/>
          </a:ln>
        </p:spPr>
        <p:txBody>
          <a:bodyPr vert="horz" wrap="square" lIns="91440" tIns="45720" rIns="91440" bIns="45720" rtlCol="0" anchor="ctr">
            <a:normAutofit/>
          </a:bodyPr>
          <a:lstStyle/>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临床表现</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6" name="Rectangle 2"/>
          <p:cNvSpPr>
            <a:spLocks noGrp="1" noChangeArrowheads="1"/>
          </p:cNvSpPr>
          <p:nvPr>
            <p:ph type="title" idx="4294967295"/>
          </p:nvPr>
        </p:nvSpPr>
        <p:spPr>
          <a:xfrm>
            <a:off x="4073525" y="6267450"/>
            <a:ext cx="4559935" cy="313055"/>
          </a:xfrm>
        </p:spPr>
        <p:txBody>
          <a:bodyPr>
            <a:normAutofit fontScale="90000"/>
          </a:bodyPr>
          <a:lstStyle/>
          <a:p>
            <a:pPr algn="l"/>
            <a:r>
              <a:rPr lang="zh-CN" altLang="en-US" sz="2800" b="1" dirty="0" smtClean="0">
                <a:solidFill>
                  <a:srgbClr val="990000"/>
                </a:solidFill>
                <a:ea typeface="楷体_GB2312" panose="02010609030101010101" pitchFamily="1" charset="-122"/>
              </a:rPr>
              <a:t>缺铁性贫血</a:t>
            </a:r>
            <a:r>
              <a:rPr lang="zh-CN" altLang="en-US" sz="2800" b="1" dirty="0">
                <a:solidFill>
                  <a:srgbClr val="990000"/>
                </a:solidFill>
                <a:ea typeface="楷体_GB2312" panose="02010609030101010101" pitchFamily="1" charset="-122"/>
              </a:rPr>
              <a:t>病人反甲表现</a:t>
            </a:r>
            <a:endParaRPr lang="zh-CN" altLang="en-US" sz="2800" b="1" dirty="0">
              <a:solidFill>
                <a:srgbClr val="990000"/>
              </a:solidFill>
              <a:ea typeface="楷体_GB2312" panose="02010609030101010101" pitchFamily="1" charset="-122"/>
            </a:endParaRPr>
          </a:p>
        </p:txBody>
      </p:sp>
      <p:pic>
        <p:nvPicPr>
          <p:cNvPr id="7" name="Picture 5" descr="ji"/>
          <p:cNvPicPr>
            <a:picLocks noChangeAspect="1" noChangeArrowheads="1"/>
          </p:cNvPicPr>
          <p:nvPr/>
        </p:nvPicPr>
        <p:blipFill>
          <a:blip r:embed="rId1" cstate="print"/>
          <a:srcRect/>
          <a:stretch>
            <a:fillRect/>
          </a:stretch>
        </p:blipFill>
        <p:spPr bwMode="auto">
          <a:xfrm>
            <a:off x="3909100" y="4441944"/>
            <a:ext cx="2520156" cy="1512168"/>
          </a:xfrm>
          <a:prstGeom prst="rect">
            <a:avLst/>
          </a:prstGeom>
          <a:noFill/>
        </p:spPr>
      </p:pic>
      <p:pic>
        <p:nvPicPr>
          <p:cNvPr id="8" name="Picture 6"/>
          <p:cNvPicPr>
            <a:picLocks noChangeAspect="1" noChangeArrowheads="1"/>
          </p:cNvPicPr>
          <p:nvPr/>
        </p:nvPicPr>
        <p:blipFill>
          <a:blip r:embed="rId2" cstate="print"/>
          <a:srcRect l="28993" t="49237" r="26389" b="30743"/>
          <a:stretch>
            <a:fillRect/>
          </a:stretch>
        </p:blipFill>
        <p:spPr>
          <a:xfrm>
            <a:off x="6429375" y="4397375"/>
            <a:ext cx="2317115" cy="160083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274955" y="1002030"/>
            <a:ext cx="11726545" cy="4351655"/>
          </a:xfrm>
        </p:spPr>
        <p:txBody>
          <a:bodyPr vert="horz" lIns="91440" tIns="45720" rIns="91440" bIns="45720" rtlCol="0">
            <a:normAutofit/>
          </a:bodyPr>
          <a:lstStyle/>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（2）粘膜损害：表现口角炎、舌炎、舌乳头萎缩，严重者引起吞咽困难，或咽下梗阻感（Plummer-Vinson综合征）表现</a:t>
            </a:r>
            <a:r>
              <a:rPr lang="zh-CN" altLang="en-US" dirty="0">
                <a:latin typeface="微软雅黑" panose="020B0503020204020204" charset="-122"/>
                <a:ea typeface="微软雅黑" panose="020B0503020204020204" charset="-122"/>
                <a:cs typeface="微软雅黑" panose="020B0503020204020204" charset="-122"/>
                <a:sym typeface="+mn-ea"/>
              </a:rPr>
              <a:t>。</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3）胃酸缺乏及胃功能紊乱：食欲减退、胃酸减少、吸收不良、便稀或便秘。约1/3病人有慢性萎缩性胃炎。</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pic>
        <p:nvPicPr>
          <p:cNvPr id="5" name="Picture 4" descr="缺铁性贫血plummer-vison_综合症"/>
          <p:cNvPicPr>
            <a:picLocks noChangeAspect="1" noChangeArrowheads="1"/>
          </p:cNvPicPr>
          <p:nvPr/>
        </p:nvPicPr>
        <p:blipFill>
          <a:blip r:embed="rId1" cstate="print"/>
          <a:srcRect/>
          <a:stretch>
            <a:fillRect/>
          </a:stretch>
        </p:blipFill>
        <p:spPr bwMode="auto">
          <a:xfrm>
            <a:off x="2615615" y="4060329"/>
            <a:ext cx="4248472" cy="2016224"/>
          </a:xfrm>
          <a:prstGeom prst="rect">
            <a:avLst/>
          </a:prstGeom>
          <a:noFill/>
        </p:spPr>
      </p:pic>
      <p:sp>
        <p:nvSpPr>
          <p:cNvPr id="6" name="Rectangle 2"/>
          <p:cNvSpPr txBox="1">
            <a:spLocks noChangeArrowheads="1"/>
          </p:cNvSpPr>
          <p:nvPr/>
        </p:nvSpPr>
        <p:spPr>
          <a:xfrm>
            <a:off x="6934696" y="4223524"/>
            <a:ext cx="3024336" cy="1584176"/>
          </a:xfrm>
          <a:prstGeom prst="rect">
            <a:avLst/>
          </a:prstGeom>
          <a:noFill/>
          <a:ln w="9525">
            <a:noFill/>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smtClean="0">
                <a:ln>
                  <a:noFill/>
                </a:ln>
                <a:solidFill>
                  <a:srgbClr val="990000"/>
                </a:solidFill>
                <a:effectLst/>
                <a:uLnTx/>
                <a:uFillTx/>
                <a:latin typeface="+mj-lt"/>
                <a:ea typeface="楷体_GB2312" panose="02010609030101010101" pitchFamily="1" charset="-122"/>
                <a:cs typeface="+mj-cs"/>
              </a:rPr>
              <a:t> </a:t>
            </a:r>
            <a:r>
              <a:rPr kumimoji="0" lang="zh-CN" altLang="en-US" sz="2400" b="1" i="0" u="none" strike="noStrike" kern="1200" cap="none" spc="0" normalizeH="0" baseline="0" noProof="0" dirty="0" smtClean="0">
                <a:ln>
                  <a:noFill/>
                </a:ln>
                <a:solidFill>
                  <a:schemeClr val="accent1">
                    <a:lumMod val="75000"/>
                  </a:schemeClr>
                </a:solidFill>
                <a:effectLst/>
                <a:uLnTx/>
                <a:uFillTx/>
                <a:latin typeface="+mj-lt"/>
                <a:ea typeface="楷体_GB2312" panose="02010609030101010101" pitchFamily="1" charset="-122"/>
                <a:cs typeface="+mj-cs"/>
              </a:rPr>
              <a:t>缺铁性贫血病人</a:t>
            </a:r>
            <a:endParaRPr kumimoji="0" lang="en-US" altLang="zh-CN" sz="2400" b="1" i="0" u="none" strike="noStrike" kern="1200" cap="none" spc="0" normalizeH="0" baseline="0" noProof="0" dirty="0" smtClean="0">
              <a:ln>
                <a:noFill/>
              </a:ln>
              <a:solidFill>
                <a:schemeClr val="accent1">
                  <a:lumMod val="75000"/>
                </a:schemeClr>
              </a:solidFill>
              <a:effectLst/>
              <a:uLnTx/>
              <a:uFillTx/>
              <a:latin typeface="+mj-lt"/>
              <a:ea typeface="楷体_GB2312" panose="02010609030101010101" pitchFamily="1" charset="-122"/>
              <a:cs typeface="+mj-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75000"/>
                  </a:schemeClr>
                </a:solidFill>
                <a:effectLst/>
                <a:uLnTx/>
                <a:uFillTx/>
                <a:latin typeface="+mj-lt"/>
                <a:ea typeface="楷体_GB2312" panose="02010609030101010101" pitchFamily="1" charset="-122"/>
                <a:cs typeface="+mj-cs"/>
              </a:rPr>
              <a:t>口腔黏膜糜烂溃疡</a:t>
            </a:r>
            <a:endParaRPr kumimoji="0" lang="zh-CN" altLang="en-US" sz="2400" b="1" i="0" u="none" strike="noStrike" kern="1200" cap="none" spc="0" normalizeH="0" baseline="0" noProof="0" dirty="0">
              <a:ln>
                <a:noFill/>
              </a:ln>
              <a:solidFill>
                <a:schemeClr val="accent1">
                  <a:lumMod val="75000"/>
                </a:schemeClr>
              </a:solidFill>
              <a:effectLst/>
              <a:uLnTx/>
              <a:uFillTx/>
              <a:latin typeface="+mj-lt"/>
              <a:ea typeface="楷体_GB2312" panose="02010609030101010101" pitchFamily="1" charset="-122"/>
              <a:cs typeface="+mj-cs"/>
            </a:endParaRPr>
          </a:p>
        </p:txBody>
      </p:sp>
      <p:sp>
        <p:nvSpPr>
          <p:cNvPr id="2" name="矩形 1"/>
          <p:cNvSpPr/>
          <p:nvPr/>
        </p:nvSpPr>
        <p:spPr>
          <a:xfrm>
            <a:off x="0" y="-247"/>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临床表现</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197485" y="1077595"/>
            <a:ext cx="11624310" cy="4351655"/>
          </a:xfrm>
        </p:spPr>
        <p:txBody>
          <a:bodyPr vert="horz" lIns="91440" tIns="45720" rIns="91440" bIns="45720" rtlCol="0">
            <a:normAutofit/>
          </a:bodyPr>
          <a:lstStyle/>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（4）</a:t>
            </a:r>
            <a:r>
              <a:rPr lang="zh-CN" altLang="en-US" dirty="0">
                <a:latin typeface="微软雅黑" panose="020B0503020204020204" charset="-122"/>
                <a:ea typeface="微软雅黑" panose="020B0503020204020204" charset="-122"/>
                <a:cs typeface="微软雅黑" panose="020B0503020204020204" charset="-122"/>
                <a:sym typeface="+mn-ea"/>
              </a:rPr>
              <a:t>神经系统：儿童生长发育</a:t>
            </a:r>
            <a:r>
              <a:rPr lang="zh-CN" altLang="en-US" dirty="0">
                <a:latin typeface="微软雅黑" panose="020B0503020204020204" charset="-122"/>
                <a:ea typeface="微软雅黑" panose="020B0503020204020204" charset="-122"/>
                <a:cs typeface="微软雅黑" panose="020B0503020204020204" charset="-122"/>
                <a:sym typeface="+mn-ea"/>
              </a:rPr>
              <a:t>迟缓</a:t>
            </a:r>
            <a:r>
              <a:rPr lang="zh-CN" altLang="en-US" dirty="0">
                <a:latin typeface="微软雅黑" panose="020B0503020204020204" charset="-122"/>
                <a:ea typeface="微软雅黑" panose="020B0503020204020204" charset="-122"/>
                <a:cs typeface="微软雅黑" panose="020B0503020204020204" charset="-122"/>
                <a:sym typeface="+mn-ea"/>
              </a:rPr>
              <a:t>、智商</a:t>
            </a:r>
            <a:r>
              <a:rPr lang="zh-CN" altLang="en-US" dirty="0">
                <a:latin typeface="微软雅黑" panose="020B0503020204020204" charset="-122"/>
                <a:ea typeface="微软雅黑" panose="020B0503020204020204" charset="-122"/>
                <a:cs typeface="微软雅黑" panose="020B0503020204020204" charset="-122"/>
                <a:sym typeface="+mn-ea"/>
              </a:rPr>
              <a:t>低、易兴奋激动</a:t>
            </a:r>
            <a:r>
              <a:rPr lang="zh-CN" altLang="en-US" dirty="0">
                <a:latin typeface="微软雅黑" panose="020B0503020204020204" charset="-122"/>
                <a:ea typeface="微软雅黑" panose="020B0503020204020204" charset="-122"/>
                <a:cs typeface="微软雅黑" panose="020B0503020204020204" charset="-122"/>
                <a:sym typeface="+mn-ea"/>
              </a:rPr>
              <a:t>、异食癖。神经痛</a:t>
            </a:r>
            <a:r>
              <a:rPr lang="zh-CN" altLang="en-US" dirty="0">
                <a:latin typeface="微软雅黑" panose="020B0503020204020204" charset="-122"/>
                <a:ea typeface="微软雅黑" panose="020B0503020204020204" charset="-122"/>
                <a:cs typeface="微软雅黑" panose="020B0503020204020204" charset="-122"/>
                <a:sym typeface="+mn-ea"/>
              </a:rPr>
              <a:t>、末梢神经炎</a:t>
            </a:r>
            <a:r>
              <a:rPr lang="zh-CN" altLang="en-US" dirty="0">
                <a:latin typeface="微软雅黑" panose="020B0503020204020204" charset="-122"/>
                <a:ea typeface="微软雅黑" panose="020B0503020204020204" charset="-122"/>
                <a:cs typeface="微软雅黑" panose="020B0503020204020204" charset="-122"/>
                <a:sym typeface="+mn-ea"/>
              </a:rPr>
              <a:t>，颅内压增高</a:t>
            </a:r>
            <a:r>
              <a:rPr lang="zh-CN" altLang="en-US" dirty="0">
                <a:latin typeface="微软雅黑" panose="020B0503020204020204" charset="-122"/>
                <a:ea typeface="微软雅黑" panose="020B0503020204020204" charset="-122"/>
                <a:cs typeface="微软雅黑" panose="020B0503020204020204" charset="-122"/>
                <a:sym typeface="+mn-ea"/>
              </a:rPr>
              <a:t>、视神经乳头</a:t>
            </a:r>
            <a:r>
              <a:rPr lang="zh-CN" altLang="en-US" dirty="0">
                <a:latin typeface="微软雅黑" panose="020B0503020204020204" charset="-122"/>
                <a:ea typeface="微软雅黑" panose="020B0503020204020204" charset="-122"/>
                <a:cs typeface="微软雅黑" panose="020B0503020204020204" charset="-122"/>
                <a:sym typeface="+mn-ea"/>
              </a:rPr>
              <a:t>水肿等。</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t0110397f06d5689b41.jpg"/>
          <p:cNvPicPr>
            <a:picLocks noChangeAspect="1"/>
          </p:cNvPicPr>
          <p:nvPr/>
        </p:nvPicPr>
        <p:blipFill>
          <a:blip r:embed="rId1" cstate="print"/>
          <a:stretch>
            <a:fillRect/>
          </a:stretch>
        </p:blipFill>
        <p:spPr>
          <a:xfrm>
            <a:off x="6240145" y="3337560"/>
            <a:ext cx="3462020" cy="2755900"/>
          </a:xfrm>
          <a:prstGeom prst="rect">
            <a:avLst/>
          </a:prstGeom>
        </p:spPr>
      </p:pic>
      <p:pic>
        <p:nvPicPr>
          <p:cNvPr id="8" name="图片 7" descr="t014f436743a0a3acd2.jpg"/>
          <p:cNvPicPr>
            <a:picLocks noChangeAspect="1"/>
          </p:cNvPicPr>
          <p:nvPr/>
        </p:nvPicPr>
        <p:blipFill>
          <a:blip r:embed="rId2" cstate="print"/>
          <a:stretch>
            <a:fillRect/>
          </a:stretch>
        </p:blipFill>
        <p:spPr>
          <a:xfrm>
            <a:off x="2563495" y="3337560"/>
            <a:ext cx="3676650" cy="2755900"/>
          </a:xfrm>
          <a:prstGeom prst="rect">
            <a:avLst/>
          </a:prstGeom>
        </p:spPr>
      </p:pic>
      <p:sp>
        <p:nvSpPr>
          <p:cNvPr id="2" name="矩形 1"/>
          <p:cNvSpPr/>
          <p:nvPr/>
        </p:nvSpPr>
        <p:spPr>
          <a:xfrm>
            <a:off x="0" y="-247"/>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临床表现</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Rectangle 3"/>
          <p:cNvSpPr>
            <a:spLocks noGrp="1" noChangeArrowheads="1"/>
          </p:cNvSpPr>
          <p:nvPr>
            <p:ph type="body" sz="half" idx="4294967295"/>
          </p:nvPr>
        </p:nvSpPr>
        <p:spPr>
          <a:xfrm>
            <a:off x="258445" y="687705"/>
            <a:ext cx="11708765" cy="5327650"/>
          </a:xfrm>
        </p:spPr>
        <p:txBody>
          <a:bodyPr vert="horz" wrap="square" lIns="91440" tIns="45720" rIns="91440" bIns="45720" numCol="1" rtlCol="0" anchor="t" anchorCtr="0" compatLnSpc="0">
            <a:normAutofit/>
          </a:bodyPr>
          <a:lstStyle/>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1.</a:t>
            </a:r>
            <a:r>
              <a:rPr lang="zh-CN" altLang="en-US" dirty="0">
                <a:latin typeface="微软雅黑" panose="020B0503020204020204" charset="-122"/>
                <a:ea typeface="微软雅黑" panose="020B0503020204020204" charset="-122"/>
                <a:cs typeface="微软雅黑" panose="020B0503020204020204" charset="-122"/>
                <a:sym typeface="+mn-ea"/>
              </a:rPr>
              <a:t>血象：</a:t>
            </a:r>
            <a:r>
              <a:rPr lang="zh-CN" altLang="en-US" dirty="0">
                <a:latin typeface="微软雅黑" panose="020B0503020204020204" charset="-122"/>
                <a:ea typeface="微软雅黑" panose="020B0503020204020204" charset="-122"/>
                <a:cs typeface="微软雅黑" panose="020B0503020204020204" charset="-122"/>
                <a:sym typeface="+mn-ea"/>
              </a:rPr>
              <a:t>小细胞低色素性贫血，</a:t>
            </a:r>
            <a:r>
              <a:rPr lang="zh-CN" altLang="en-US" dirty="0">
                <a:latin typeface="微软雅黑" panose="020B0503020204020204" charset="-122"/>
                <a:ea typeface="微软雅黑" panose="020B0503020204020204" charset="-122"/>
                <a:cs typeface="微软雅黑" panose="020B0503020204020204" charset="-122"/>
                <a:sym typeface="+mn-ea"/>
              </a:rPr>
              <a:t>红细胞体积小（ MCV ＜ 80f</a:t>
            </a:r>
            <a:r>
              <a:rPr lang="en-US" altLang="zh-CN" dirty="0">
                <a:latin typeface="微软雅黑" panose="020B0503020204020204" charset="-122"/>
                <a:ea typeface="微软雅黑" panose="020B0503020204020204" charset="-122"/>
                <a:cs typeface="微软雅黑" panose="020B0503020204020204" charset="-122"/>
                <a:sym typeface="+mn-ea"/>
              </a:rPr>
              <a:t>L</a:t>
            </a:r>
            <a:r>
              <a:rPr lang="zh-CN" altLang="en-US" dirty="0">
                <a:latin typeface="微软雅黑" panose="020B0503020204020204" charset="-122"/>
                <a:ea typeface="微软雅黑" panose="020B0503020204020204" charset="-122"/>
                <a:cs typeface="微软雅黑" panose="020B0503020204020204" charset="-122"/>
                <a:sym typeface="+mn-ea"/>
              </a:rPr>
              <a:t>，MCH ＜ 27pg，MCHC ＜ 32</a:t>
            </a:r>
            <a:r>
              <a:rPr lang="en-US" altLang="zh-CN" dirty="0">
                <a:latin typeface="微软雅黑" panose="020B0503020204020204" charset="-122"/>
                <a:ea typeface="微软雅黑" panose="020B0503020204020204" charset="-122"/>
                <a:cs typeface="微软雅黑" panose="020B0503020204020204" charset="-122"/>
                <a:sym typeface="+mn-ea"/>
              </a:rPr>
              <a:t>g</a:t>
            </a:r>
            <a:r>
              <a:rPr lang="en-US" altLang="zh-CN" dirty="0">
                <a:latin typeface="微软雅黑" panose="020B0503020204020204" charset="-122"/>
                <a:ea typeface="微软雅黑" panose="020B0503020204020204" charset="-122"/>
                <a:cs typeface="微软雅黑" panose="020B0503020204020204" charset="-122"/>
                <a:sym typeface="+mn-ea"/>
              </a:rPr>
              <a:t>/L</a:t>
            </a:r>
            <a:r>
              <a:rPr lang="zh-CN" altLang="en-US" dirty="0">
                <a:latin typeface="微软雅黑" panose="020B0503020204020204" charset="-122"/>
                <a:ea typeface="微软雅黑" panose="020B0503020204020204" charset="-122"/>
                <a:cs typeface="微软雅黑" panose="020B0503020204020204" charset="-122"/>
                <a:sym typeface="+mn-ea"/>
              </a:rPr>
              <a:t>）、中央淡染区扩大。网织红细胞正常或轻度增高。</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   </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                  </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pic>
        <p:nvPicPr>
          <p:cNvPr id="2052" name="Picture 4" descr="小细胞低色素性贫血"/>
          <p:cNvPicPr>
            <a:picLocks noChangeAspect="1"/>
          </p:cNvPicPr>
          <p:nvPr/>
        </p:nvPicPr>
        <p:blipFill>
          <a:blip r:embed="rId1" cstate="print"/>
          <a:stretch>
            <a:fillRect/>
          </a:stretch>
        </p:blipFill>
        <p:spPr>
          <a:xfrm>
            <a:off x="6221095" y="3429000"/>
            <a:ext cx="3835400" cy="2635885"/>
          </a:xfrm>
          <a:prstGeom prst="rect">
            <a:avLst/>
          </a:prstGeom>
          <a:noFill/>
          <a:ln w="9525">
            <a:noFill/>
          </a:ln>
        </p:spPr>
      </p:pic>
      <p:graphicFrame>
        <p:nvGraphicFramePr>
          <p:cNvPr id="2050" name="Object 5"/>
          <p:cNvGraphicFramePr/>
          <p:nvPr>
            <p:ph sz="half" idx="4294967295"/>
          </p:nvPr>
        </p:nvGraphicFramePr>
        <p:xfrm>
          <a:off x="2547620" y="3429000"/>
          <a:ext cx="3672840" cy="2635885"/>
        </p:xfrm>
        <a:graphic>
          <a:graphicData uri="http://schemas.openxmlformats.org/presentationml/2006/ole">
            <mc:AlternateContent xmlns:mc="http://schemas.openxmlformats.org/markup-compatibility/2006">
              <mc:Choice xmlns:v="urn:schemas-microsoft-com:vml" Requires="v">
                <p:oleObj spid="_x0000_s3073" name="" r:id="rId2" imgW="4524375" imgH="3324225" progId="PBrush">
                  <p:embed/>
                </p:oleObj>
              </mc:Choice>
              <mc:Fallback>
                <p:oleObj name="" r:id="rId2" imgW="4524375" imgH="3324225" progId="PBrush">
                  <p:embed/>
                  <p:pic>
                    <p:nvPicPr>
                      <p:cNvPr id="0" name="图片 3072" descr="image39"/>
                      <p:cNvPicPr/>
                      <p:nvPr/>
                    </p:nvPicPr>
                    <p:blipFill>
                      <a:blip r:embed="rId3"/>
                      <a:stretch>
                        <a:fillRect/>
                      </a:stretch>
                    </p:blipFill>
                    <p:spPr>
                      <a:xfrm>
                        <a:off x="2547620" y="3429000"/>
                        <a:ext cx="3672840" cy="2635885"/>
                      </a:xfrm>
                      <a:prstGeom prst="rect">
                        <a:avLst/>
                      </a:prstGeom>
                      <a:noFill/>
                      <a:ln w="38100">
                        <a:noFill/>
                      </a:ln>
                    </p:spPr>
                  </p:pic>
                </p:oleObj>
              </mc:Fallback>
            </mc:AlternateContent>
          </a:graphicData>
        </a:graphic>
      </p:graphicFrame>
      <p:sp>
        <p:nvSpPr>
          <p:cNvPr id="193544" name="Rectangle 8"/>
          <p:cNvSpPr>
            <a:spLocks noChangeArrowheads="1"/>
          </p:cNvSpPr>
          <p:nvPr/>
        </p:nvSpPr>
        <p:spPr bwMode="auto">
          <a:xfrm>
            <a:off x="7287880" y="6189355"/>
            <a:ext cx="2232025" cy="3987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20000"/>
              </a:spcBef>
              <a:spcAft>
                <a:spcPct val="0"/>
              </a:spcAft>
              <a:buClr>
                <a:schemeClr val="tx2"/>
              </a:buClr>
              <a:buSzTx/>
              <a:buFontTx/>
              <a:buNone/>
              <a:defRPr/>
            </a:pPr>
            <a:r>
              <a:rPr kumimoji="0" lang="zh-CN" altLang="en-US" sz="2000" b="1" i="0" u="none" strike="noStrike" kern="1200" cap="none" spc="0" normalizeH="0" baseline="0" noProof="0" dirty="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小细胞低色素贫血</a:t>
            </a:r>
            <a:endParaRPr kumimoji="0" lang="zh-CN" altLang="en-US" sz="2000" b="1" i="0" u="none" strike="noStrike" kern="1200" cap="none" spc="0" normalizeH="0" baseline="0" noProof="0" dirty="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93545" name="Rectangle 9"/>
          <p:cNvSpPr>
            <a:spLocks noChangeArrowheads="1"/>
          </p:cNvSpPr>
          <p:nvPr/>
        </p:nvSpPr>
        <p:spPr bwMode="auto">
          <a:xfrm>
            <a:off x="3415080" y="6189355"/>
            <a:ext cx="1584325" cy="39878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正常红细胞</a:t>
            </a:r>
            <a:endParaRPr kumimoji="0" lang="zh-CN" altLang="en-US" sz="2000" b="1" i="0" u="none" strike="noStrike" kern="1200" cap="none" spc="0" normalizeH="0" baseline="0" noProof="0" dirty="0">
              <a:ln>
                <a:noFill/>
              </a:ln>
              <a:solidFill>
                <a:srgbClr val="FF33CC"/>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7" name="矩形 6"/>
          <p:cNvSpPr/>
          <p:nvPr/>
        </p:nvSpPr>
        <p:spPr>
          <a:xfrm>
            <a:off x="202018" y="101293"/>
            <a:ext cx="2225040" cy="706755"/>
          </a:xfrm>
          <a:prstGeom prst="rect">
            <a:avLst/>
          </a:prstGeom>
          <a:noFill/>
          <a:ln w="9525">
            <a:noFill/>
          </a:ln>
        </p:spPr>
        <p:txBody>
          <a:bodyPr vert="horz" wrap="square" lIns="91440" tIns="45720" rIns="91440" bIns="45720" rtlCol="0" anchor="ctr">
            <a:normAutofit/>
          </a:bodyPr>
          <a:lstStyle/>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辅助检查</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5090" y="1253490"/>
            <a:ext cx="12106275" cy="4351655"/>
          </a:xfrm>
        </p:spPr>
        <p:txBody>
          <a:bodyPr vert="horz" wrap="square" lIns="91440" tIns="45720" rIns="91440" bIns="45720" numCol="1" rtlCol="0" anchor="t" anchorCtr="0" compatLnSpc="0">
            <a:normAutofit/>
          </a:bodyPr>
          <a:lstStyle/>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2.</a:t>
            </a:r>
            <a:r>
              <a:rPr lang="zh-CN" altLang="en-US" dirty="0">
                <a:latin typeface="微软雅黑" panose="020B0503020204020204" charset="-122"/>
                <a:ea typeface="微软雅黑" panose="020B0503020204020204" charset="-122"/>
                <a:cs typeface="微软雅黑" panose="020B0503020204020204" charset="-122"/>
                <a:sym typeface="+mn-ea"/>
              </a:rPr>
              <a:t> 骨髓象：</a:t>
            </a:r>
            <a:r>
              <a:rPr lang="zh-CN" altLang="en-US" dirty="0">
                <a:latin typeface="微软雅黑" panose="020B0503020204020204" charset="-122"/>
                <a:ea typeface="微软雅黑" panose="020B0503020204020204" charset="-122"/>
                <a:cs typeface="微软雅黑" panose="020B0503020204020204" charset="-122"/>
                <a:sym typeface="+mn-ea"/>
              </a:rPr>
              <a:t>红细胞系增生活跃，以中、晚幼红细胞增生为主。粒细胞系统和巨核细胞系统常为正常。骨髓铁染色显示骨髓小粒可染铁消失，铁粒幼红细胞＜15%，是诊断缺铁的最可靠标准。</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mn-ea"/>
              </a:rPr>
              <a:t>3.生化检查</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 血清铁蛋白(SF)减少(&lt;12μg/L)是早期诊断储存铁缺乏的常用指标。转铁蛋白饱和度(TS)降低(&lt;15%)</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血清铁(ST)减少(&lt;8.95μmol/L,即50 μg/dL);总铁结合力(TIBC)升高(&gt;64.44μmol/L,即360μg/dL)。</a:t>
            </a: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202018" y="101293"/>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辅助检查</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386715" y="956945"/>
            <a:ext cx="11805285" cy="5169535"/>
          </a:xfrm>
        </p:spPr>
        <p:txBody>
          <a:bodyPr vert="horz">
            <a:normAutofit fontScale="90000" lnSpcReduction="20000"/>
          </a:bodyPr>
          <a:lstStyle/>
          <a:p>
            <a:pPr>
              <a:lnSpc>
                <a:spcPct val="100000"/>
              </a:lnSpc>
              <a:buNone/>
            </a:pPr>
            <a:r>
              <a:rPr lang="zh-CN" altLang="en-US" kern="0"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IDA诊断包括以下三方面：</a:t>
            </a:r>
            <a:endParaRPr lang="en-US" altLang="zh-CN"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1．贫血为小细胞低色素性：  </a:t>
            </a:r>
            <a:endPar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男性Hb＜120g/L，女性Hb＜110g/L，孕妇Hb＜100g/L；</a:t>
            </a:r>
            <a:endPar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MCV＜80fl，MCH＜27pg，MCHC＜32%；</a:t>
            </a:r>
            <a:endPar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2．有缺铁的依据：  符合ID或IDE的诊断。</a:t>
            </a:r>
            <a:b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a:t>
            </a: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）ID符合下列任一条即可诊断。①血清铁蛋白＜12μg/L。②骨髓铁染色显示骨髓小粒可染铁消失，铁粒幼红细胞少于15%。</a:t>
            </a:r>
            <a:b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）IDE  ①符合ID诊断标准；②血清铁低于8.95μmol/L，总铁结合力升高大于64.44μmol/L，转铁蛋白饱和度＜15%；③FEP/Hb＞4.5μg/gHb。</a:t>
            </a:r>
            <a:endParaRPr lang="en-US" altLang="zh-CN"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存在铁缺乏的病因，铁剂治疗有效。</a:t>
            </a:r>
            <a:endParaRPr lang="zh-CN" altLang="en-US" sz="24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buNone/>
            </a:pPr>
            <a:endParaRPr lang="zh-CN" altLang="en-US" sz="2400" kern="0"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202018" y="101293"/>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诊  断</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0" y="1196975"/>
            <a:ext cx="11986260" cy="5112385"/>
          </a:xfrm>
        </p:spPr>
        <p:txBody>
          <a:bodyPr vert="horz" lIns="91440" tIns="45720" rIns="91440" bIns="45720" rtlCol="0">
            <a:normAutofit fontScale="90000" lnSpcReduction="20000"/>
          </a:bodyPr>
          <a:lstStyle/>
          <a:p>
            <a:pPr lvl="0" algn="l">
              <a:lnSpc>
                <a:spcPct val="150000"/>
              </a:lnSpc>
              <a:buClrTx/>
              <a:buSzTx/>
              <a:buNone/>
            </a:pP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  治疗原则：防治</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病因</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，补充铁剂。口服铁剂为治疗缺铁性贫血的首选</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方法。</a:t>
            </a:r>
            <a:endPar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病因</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治疗</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：去除</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导致IDA的病因。如婴幼儿、青少年</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和孕妇等改善</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饮食；消化性溃疡应抑酸</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治疗等。</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kern="0" dirty="0" smtClean="0">
                <a:solidFill>
                  <a:srgbClr val="C00000"/>
                </a:solidFill>
                <a:effectLst/>
                <a:latin typeface="微软雅黑" panose="020B0503020204020204" charset="-122"/>
                <a:ea typeface="微软雅黑" panose="020B0503020204020204" charset="-122"/>
                <a:cs typeface="微软雅黑" panose="020B0503020204020204" charset="-122"/>
                <a:sym typeface="+mn-ea"/>
              </a:rPr>
              <a:t>补铁治疗</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首选口服铁剂，如硫酸亚铁0.3g，每日3次；琥铂酸铁0.1g，每日3次。餐后服用胃肠道反应小且易耐受。口服铁剂后首先外周血网织红细胞增多，2周后血红蛋白浓度上升，一般2个月左右恢复正常。铁剂治疗在血红蛋白恢复正常后至少持续4～6个月。避免与钙剂、牛奶、茶等同时服用。</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口服铁剂不能耐受或吸收障碍可用右旋糖酐铁缓慢肌肉注射，每次50mg，每日或隔日1次。</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00000"/>
              </a:lnSpc>
              <a:buClrTx/>
              <a:buSzTx/>
              <a:buNone/>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00000"/>
              </a:lnSpc>
              <a:buClrTx/>
              <a:buSzTx/>
              <a:buNone/>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gn="l">
              <a:lnSpc>
                <a:spcPct val="100000"/>
              </a:lnSpc>
              <a:buClrTx/>
              <a:buSzTx/>
              <a:buNone/>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202018" y="101293"/>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治  疗</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endParaRPr lang="zh-CN" altLang="en-US" sz="9600" b="1">
              <a:solidFill>
                <a:srgbClr val="5A84AF"/>
              </a:solidFill>
              <a:latin typeface="黑体" panose="02010609060101010101" pitchFamily="2" charset="-122"/>
              <a:ea typeface="黑体" panose="02010609060101010101" pitchFamily="2" charset="-122"/>
            </a:endParaRPr>
          </a:p>
          <a:p>
            <a:r>
              <a:rPr lang="zh-CN" altLang="en-US" sz="9600" b="1">
                <a:solidFill>
                  <a:srgbClr val="5A84AF"/>
                </a:solidFill>
                <a:latin typeface="黑体" panose="02010609060101010101" pitchFamily="2" charset="-122"/>
                <a:ea typeface="黑体" panose="02010609060101010101" pitchFamily="2" charset="-122"/>
              </a:rPr>
              <a:t>录</a:t>
            </a:r>
            <a:endParaRPr lang="zh-CN" altLang="en-US" sz="9600" b="1">
              <a:solidFill>
                <a:srgbClr val="5A84AF"/>
              </a:solidFill>
              <a:latin typeface="黑体" panose="02010609060101010101" pitchFamily="2" charset="-122"/>
              <a:ea typeface="黑体" panose="02010609060101010101" pitchFamily="2"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rPr>
                <a:t>问诊与常见</a:t>
              </a:r>
              <a:r>
                <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rPr>
                <a:t>症状</a:t>
              </a:r>
              <a:endPar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体格</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3" name="组合 22"/>
          <p:cNvGrpSpPr/>
          <p:nvPr>
            <p:custDataLst>
              <p:tags r:id="rId8"/>
            </p:custDataLst>
          </p:nvPr>
        </p:nvGrpSpPr>
        <p:grpSpPr>
          <a:xfrm>
            <a:off x="3968022" y="2553957"/>
            <a:ext cx="3498580" cy="540000"/>
            <a:chOff x="1397186" y="3857714"/>
            <a:chExt cx="4225649" cy="549605"/>
          </a:xfrm>
        </p:grpSpPr>
        <p:sp>
          <p:nvSpPr>
            <p:cNvPr id="24" name="_14"/>
            <p:cNvSpPr txBox="1">
              <a:spLocks noChangeArrowheads="1"/>
            </p:cNvSpPr>
            <p:nvPr>
              <p:custDataLst>
                <p:tags r:id="rId9"/>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实验室</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诊断方法与</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病历书写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五</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呼吸系统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循环系统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40" name="组合 39"/>
          <p:cNvGrpSpPr/>
          <p:nvPr>
            <p:custDataLst>
              <p:tags r:id="rId20"/>
            </p:custDataLst>
          </p:nvPr>
        </p:nvGrpSpPr>
        <p:grpSpPr>
          <a:xfrm>
            <a:off x="4008027" y="4401427"/>
            <a:ext cx="3498580" cy="540000"/>
            <a:chOff x="1397186" y="3857714"/>
            <a:chExt cx="4225649" cy="549605"/>
          </a:xfrm>
        </p:grpSpPr>
        <p:sp>
          <p:nvSpPr>
            <p:cNvPr id="41" name="_14"/>
            <p:cNvSpPr txBox="1">
              <a:spLocks noChangeArrowheads="1"/>
            </p:cNvSpPr>
            <p:nvPr>
              <p:custDataLst>
                <p:tags r:id="rId21"/>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22"/>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消化系统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4" name="组合 3"/>
          <p:cNvGrpSpPr/>
          <p:nvPr>
            <p:custDataLst>
              <p:tags r:id="rId23"/>
            </p:custDataLst>
          </p:nvPr>
        </p:nvGrpSpPr>
        <p:grpSpPr>
          <a:xfrm>
            <a:off x="7990840" y="4372610"/>
            <a:ext cx="3698875" cy="539750"/>
            <a:chOff x="1397186" y="3857714"/>
            <a:chExt cx="4055189" cy="549605"/>
          </a:xfrm>
        </p:grpSpPr>
        <p:sp>
          <p:nvSpPr>
            <p:cNvPr id="5" name="_14"/>
            <p:cNvSpPr txBox="1">
              <a:spLocks noChangeArrowheads="1"/>
            </p:cNvSpPr>
            <p:nvPr>
              <p:custDataLst>
                <p:tags r:id="rId2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custDataLst>
                <p:tags r:id="rId2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泌尿与生殖系统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911225" y="1252855"/>
            <a:ext cx="10928350" cy="4351655"/>
          </a:xfrm>
        </p:spPr>
        <p:txBody>
          <a:bodyPr/>
          <a:lstStyle/>
          <a:p>
            <a:pPr>
              <a:lnSpc>
                <a:spcPct val="150000"/>
              </a:lnSpc>
              <a:buClr>
                <a:srgbClr val="5B9BD5"/>
              </a:buClr>
              <a:buFont typeface="Wingdings" panose="05000000000000000000" charset="0"/>
              <a:buChar char="u"/>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对婴幼儿及时添加富含铁的食品，如蛋类、肝等；对青少年纠正偏食，定期查、治寄生虫感染；</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对孕妇、哺乳期妇女可补充铁剂；</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对月经期妇女应防治月经过多。</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做好肿瘤性疾病和慢性出血性疾病的人群防治。</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202018" y="101293"/>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预  防</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11" name="图片 10" descr="t01556a9a1526e765b0.jpg"/>
          <p:cNvPicPr>
            <a:picLocks noChangeAspect="1"/>
          </p:cNvPicPr>
          <p:nvPr/>
        </p:nvPicPr>
        <p:blipFill>
          <a:blip r:embed="rId1" cstate="print"/>
          <a:stretch>
            <a:fillRect/>
          </a:stretch>
        </p:blipFill>
        <p:spPr>
          <a:xfrm>
            <a:off x="8729980" y="3522345"/>
            <a:ext cx="3462020" cy="314198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346325" y="0"/>
            <a:ext cx="4561205" cy="647065"/>
          </a:xfrm>
        </p:spPr>
        <p:txBody>
          <a:bodyPr>
            <a:noAutofit/>
          </a:bodyPr>
          <a:lstStyle/>
          <a:p>
            <a:pPr algn="l"/>
            <a:r>
              <a:rPr lang="zh-CN" altLang="en-US" sz="2400" dirty="0" smtClean="0">
                <a:solidFill>
                  <a:schemeClr val="bg1"/>
                </a:solidFill>
                <a:latin typeface="宋体" panose="02010600030101010101" pitchFamily="2" charset="-122"/>
                <a:ea typeface="宋体" panose="02010600030101010101" pitchFamily="2" charset="-122"/>
              </a:rPr>
              <a:t>             </a:t>
            </a:r>
            <a:br>
              <a:rPr lang="en-US" altLang="zh-CN" sz="2400" dirty="0" smtClean="0">
                <a:solidFill>
                  <a:schemeClr val="bg1"/>
                </a:solidFill>
                <a:latin typeface="宋体" panose="02010600030101010101" pitchFamily="2" charset="-122"/>
                <a:ea typeface="宋体" panose="02010600030101010101" pitchFamily="2" charset="-122"/>
              </a:rPr>
            </a:br>
            <a:r>
              <a:rPr lang="en-US" altLang="zh-CN" sz="2400" dirty="0" smtClean="0">
                <a:solidFill>
                  <a:schemeClr val="bg1"/>
                </a:solidFill>
                <a:latin typeface="宋体" panose="02010600030101010101" pitchFamily="2" charset="-122"/>
                <a:ea typeface="宋体" panose="02010600030101010101" pitchFamily="2" charset="-122"/>
              </a:rPr>
              <a:t>               </a:t>
            </a:r>
            <a:br>
              <a:rPr lang="en-US" altLang="zh-CN" sz="2400" dirty="0" smtClean="0">
                <a:solidFill>
                  <a:schemeClr val="bg1"/>
                </a:solidFill>
                <a:latin typeface="宋体" panose="02010600030101010101" pitchFamily="2" charset="-122"/>
                <a:ea typeface="宋体" panose="02010600030101010101" pitchFamily="2" charset="-122"/>
              </a:rPr>
            </a:br>
            <a:r>
              <a:rPr lang="en-US" altLang="zh-CN" sz="2400" dirty="0" smtClean="0">
                <a:solidFill>
                  <a:schemeClr val="bg1"/>
                </a:solidFill>
                <a:latin typeface="宋体" panose="02010600030101010101" pitchFamily="2" charset="-122"/>
                <a:ea typeface="宋体" panose="02010600030101010101" pitchFamily="2" charset="-122"/>
              </a:rPr>
              <a:t>               </a:t>
            </a:r>
            <a:r>
              <a:rPr lang="zh-CN" altLang="en-US" sz="4000" dirty="0" smtClean="0">
                <a:solidFill>
                  <a:schemeClr val="bg1"/>
                </a:solidFill>
                <a:sym typeface="+mn-ea"/>
              </a:rPr>
              <a:t>情景分析</a:t>
            </a:r>
            <a:br>
              <a:rPr lang="zh-CN" altLang="en-US" sz="4000"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br>
            <a:endParaRPr lang="zh-CN" altLang="en-US" sz="4000"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a:spLocks noGrp="1"/>
          </p:cNvSpPr>
          <p:nvPr>
            <p:ph type="body" orient="vert" idx="4294967295"/>
          </p:nvPr>
        </p:nvSpPr>
        <p:spPr>
          <a:xfrm>
            <a:off x="748030" y="1525270"/>
            <a:ext cx="10499090" cy="4351655"/>
          </a:xfrm>
        </p:spPr>
        <p:txBody>
          <a:bodyPr vert="horz">
            <a:normAutofit lnSpcReduction="10000"/>
          </a:bodyPr>
          <a:lstStyle/>
          <a:p>
            <a:pPr>
              <a:lnSpc>
                <a:spcPct val="150000"/>
              </a:lnSpc>
              <a:buClr>
                <a:srgbClr val="5B9BD5"/>
              </a:buClr>
              <a:buFont typeface="Wingdings" panose="05000000000000000000" charset="0"/>
              <a:buChar char="u"/>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疾病诊断：缺铁性贫血</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rgbClr val="5B9BD5"/>
              </a:buClr>
              <a:buFont typeface="Wingdings" panose="05000000000000000000" charset="0"/>
              <a:buChar char="u"/>
              <a:defRPr/>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治疗原则：防止病因，补充铁剂为主。</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rgbClr val="5B9BD5"/>
              </a:buClr>
              <a:buFont typeface="Wingdings" panose="05000000000000000000" charset="0"/>
              <a:buChar char="u"/>
              <a:defRPr/>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主要治疗措施：查找月经过多的原因同时口服硫酸亚铁0.3g，每日3次；琥铂酸铁0.1g，每日3次。或必要时右旋糖酐铁缓慢肌肉注射，每次50mg，每日或隔日1次。意饮食中增加蛋奶动物血等含铁丰富的食物。</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14630" y="-55880"/>
            <a:ext cx="10515600" cy="870585"/>
          </a:xfrm>
        </p:spPr>
        <p:txBody>
          <a:bodyPr/>
          <a:lstStyle/>
          <a:p>
            <a:pPr algn="ctr"/>
            <a:r>
              <a:rPr lang="zh-CN" altLang="en-US" sz="4000" dirty="0" smtClean="0">
                <a:solidFill>
                  <a:schemeClr val="bg1"/>
                </a:solidFill>
                <a:sym typeface="+mn-ea"/>
              </a:rPr>
              <a:t>课后作业</a:t>
            </a:r>
            <a:endParaRPr lang="zh-CN" altLang="en-US" sz="4000" dirty="0" smtClean="0">
              <a:solidFill>
                <a:schemeClr val="bg1"/>
              </a:solidFill>
              <a:sym typeface="+mn-ea"/>
            </a:endParaRPr>
          </a:p>
        </p:txBody>
      </p:sp>
      <p:sp>
        <p:nvSpPr>
          <p:cNvPr id="3" name="内容占位符 2"/>
          <p:cNvSpPr>
            <a:spLocks noGrp="1"/>
          </p:cNvSpPr>
          <p:nvPr>
            <p:ph idx="4294967295"/>
          </p:nvPr>
        </p:nvSpPr>
        <p:spPr>
          <a:xfrm>
            <a:off x="1168400" y="1167130"/>
            <a:ext cx="10515600" cy="4351655"/>
          </a:xfrm>
        </p:spPr>
        <p:txBody>
          <a:bodyPr/>
          <a:lstStyle/>
          <a:p>
            <a:pPr>
              <a:lnSpc>
                <a:spcPct val="150000"/>
              </a:lnSpc>
              <a:buNone/>
            </a:pPr>
            <a:r>
              <a:rPr lang="en-US" altLang="zh-CN" dirty="0" smtClean="0">
                <a:solidFill>
                  <a:schemeClr val="tx1">
                    <a:lumMod val="75000"/>
                  </a:schemeClr>
                </a:solidFill>
              </a:rPr>
              <a:t>1.</a:t>
            </a:r>
            <a:r>
              <a:rPr lang="zh-CN" altLang="en-US" dirty="0" smtClean="0">
                <a:solidFill>
                  <a:schemeClr val="tx1">
                    <a:lumMod val="75000"/>
                  </a:schemeClr>
                </a:solidFill>
              </a:rPr>
              <a:t>请问缺铁性贫血的缺铁性贫血诊断标准有哪些？</a:t>
            </a:r>
            <a:endParaRPr lang="en-US" altLang="zh-CN" dirty="0" smtClean="0">
              <a:solidFill>
                <a:schemeClr val="tx1">
                  <a:lumMod val="75000"/>
                </a:schemeClr>
              </a:solidFill>
            </a:endParaRPr>
          </a:p>
          <a:p>
            <a:pPr>
              <a:lnSpc>
                <a:spcPct val="150000"/>
              </a:lnSpc>
              <a:buNone/>
            </a:pPr>
            <a:r>
              <a:rPr lang="en-US" altLang="zh-CN" dirty="0" smtClean="0">
                <a:solidFill>
                  <a:schemeClr val="tx1">
                    <a:lumMod val="75000"/>
                  </a:schemeClr>
                </a:solidFill>
              </a:rPr>
              <a:t>2.</a:t>
            </a:r>
            <a:r>
              <a:rPr lang="zh-CN" altLang="en-US" dirty="0" smtClean="0">
                <a:solidFill>
                  <a:schemeClr val="tx1">
                    <a:lumMod val="75000"/>
                  </a:schemeClr>
                </a:solidFill>
              </a:rPr>
              <a:t>如何治疗缺铁性贫血？</a:t>
            </a:r>
            <a:endParaRPr lang="zh-CN" altLang="en-US" dirty="0">
              <a:solidFill>
                <a:schemeClr val="tx1">
                  <a:lumMod val="75000"/>
                </a:schemeClr>
              </a:solidFill>
            </a:endParaRPr>
          </a:p>
        </p:txBody>
      </p:sp>
      <p:pic>
        <p:nvPicPr>
          <p:cNvPr id="4" name="内容占位符 3" descr="oYYBAFkUPEKAMtTUAAD75Ijcj38486.jpg"/>
          <p:cNvPicPr>
            <a:picLocks noGrp="1" noChangeAspect="1"/>
          </p:cNvPicPr>
          <p:nvPr/>
        </p:nvPicPr>
        <p:blipFill>
          <a:blip r:embed="rId1" cstate="print"/>
          <a:stretch>
            <a:fillRect/>
          </a:stretch>
        </p:blipFill>
        <p:spPr>
          <a:xfrm>
            <a:off x="7939405" y="2654300"/>
            <a:ext cx="3744595" cy="374459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8200" y="459740"/>
            <a:ext cx="10515600" cy="1325880"/>
          </a:xfrm>
        </p:spPr>
        <p:txBody>
          <a:bodyPr/>
          <a:lstStyle/>
          <a:p>
            <a:pPr algn="ctr"/>
            <a:r>
              <a:rPr lang="zh-CN" altLang="en-US" sz="4000" dirty="0" smtClean="0">
                <a:solidFill>
                  <a:srgbClr val="FF0000"/>
                </a:solidFill>
              </a:rPr>
              <a:t>二、再生障碍性贫血</a:t>
            </a:r>
            <a:endParaRPr lang="zh-CN" altLang="en-US" sz="4000" dirty="0">
              <a:solidFill>
                <a:srgbClr val="FF0000"/>
              </a:solidFill>
            </a:endParaRPr>
          </a:p>
        </p:txBody>
      </p:sp>
      <p:sp>
        <p:nvSpPr>
          <p:cNvPr id="3" name="内容占位符 2"/>
          <p:cNvSpPr>
            <a:spLocks noGrp="1"/>
          </p:cNvSpPr>
          <p:nvPr>
            <p:ph idx="4294967295"/>
          </p:nvPr>
        </p:nvSpPr>
        <p:spPr>
          <a:xfrm>
            <a:off x="0" y="1340485"/>
            <a:ext cx="8229600" cy="4754880"/>
          </a:xfrm>
        </p:spPr>
        <p:txBody>
          <a:bodyPr/>
          <a:lstStyle/>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b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b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dirty="0"/>
          </a:p>
        </p:txBody>
      </p:sp>
      <p:grpSp>
        <p:nvGrpSpPr>
          <p:cNvPr id="4" name="Group 21"/>
          <p:cNvGrpSpPr/>
          <p:nvPr/>
        </p:nvGrpSpPr>
        <p:grpSpPr bwMode="auto">
          <a:xfrm>
            <a:off x="1696720" y="1536065"/>
            <a:ext cx="9484995" cy="2015490"/>
            <a:chOff x="252" y="2073"/>
            <a:chExt cx="4987" cy="1967"/>
          </a:xfrm>
        </p:grpSpPr>
        <p:grpSp>
          <p:nvGrpSpPr>
            <p:cNvPr id="5" name="Group 4"/>
            <p:cNvGrpSpPr/>
            <p:nvPr/>
          </p:nvGrpSpPr>
          <p:grpSpPr bwMode="auto">
            <a:xfrm>
              <a:off x="252" y="2073"/>
              <a:ext cx="4987" cy="1967"/>
              <a:chOff x="840" y="1009"/>
              <a:chExt cx="4056" cy="1098"/>
            </a:xfrm>
          </p:grpSpPr>
          <p:sp>
            <p:nvSpPr>
              <p:cNvPr id="7" name="AutoShape 5"/>
              <p:cNvSpPr>
                <a:spLocks noChangeArrowheads="1"/>
              </p:cNvSpPr>
              <p:nvPr/>
            </p:nvSpPr>
            <p:spPr bwMode="gray">
              <a:xfrm>
                <a:off x="840" y="1009"/>
                <a:ext cx="4056" cy="1098"/>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anchor="ctr"/>
              <a:lstStyle/>
              <a:p>
                <a:endParaRPr lang="zh-CN" altLang="en-US"/>
              </a:p>
            </p:txBody>
          </p:sp>
          <p:grpSp>
            <p:nvGrpSpPr>
              <p:cNvPr id="8" name="Group 6"/>
              <p:cNvGrpSpPr/>
              <p:nvPr/>
            </p:nvGrpSpPr>
            <p:grpSpPr bwMode="auto">
              <a:xfrm>
                <a:off x="999" y="1092"/>
                <a:ext cx="768" cy="746"/>
                <a:chOff x="999" y="1092"/>
                <a:chExt cx="768" cy="746"/>
              </a:xfrm>
            </p:grpSpPr>
            <p:sp>
              <p:nvSpPr>
                <p:cNvPr id="10" name="AutoShape 7"/>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endParaRPr lang="zh-CN" altLang="en-US"/>
                </a:p>
              </p:txBody>
            </p:sp>
            <p:sp>
              <p:nvSpPr>
                <p:cNvPr id="11" name="Freeform 8"/>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endParaRPr lang="zh-CN" altLang="en-US"/>
                </a:p>
              </p:txBody>
            </p:sp>
            <p:sp>
              <p:nvSpPr>
                <p:cNvPr id="12" name="Text Box 9"/>
                <p:cNvSpPr txBox="1">
                  <a:spLocks noChangeArrowheads="1"/>
                </p:cNvSpPr>
                <p:nvPr/>
              </p:nvSpPr>
              <p:spPr bwMode="gray">
                <a:xfrm>
                  <a:off x="1326" y="1279"/>
                  <a:ext cx="153" cy="216"/>
                </a:xfrm>
                <a:prstGeom prst="rect">
                  <a:avLst/>
                </a:prstGeom>
                <a:noFill/>
                <a:ln w="9525" algn="ctr">
                  <a:noFill/>
                  <a:miter lim="800000"/>
                </a:ln>
                <a:effectLst/>
              </p:spPr>
              <p:txBody>
                <a:bodyPr wrap="square">
                  <a:spAutoFit/>
                </a:bodyPr>
                <a:lstStyle/>
                <a:p>
                  <a:pPr eaLnBrk="0" hangingPunct="0"/>
                  <a:endParaRPr lang="zh-CN" altLang="zh-CN" sz="2800">
                    <a:solidFill>
                      <a:srgbClr val="FFFFFF"/>
                    </a:solidFill>
                    <a:effectLst>
                      <a:outerShdw blurRad="38100" dist="38100" dir="2700000" algn="tl">
                        <a:srgbClr val="000000"/>
                      </a:outerShdw>
                    </a:effectLst>
                    <a:latin typeface="Arial" panose="020B0604020202020204" pitchFamily="34" charset="0"/>
                  </a:endParaRPr>
                </a:p>
              </p:txBody>
            </p:sp>
          </p:grpSp>
          <p:sp>
            <p:nvSpPr>
              <p:cNvPr id="9" name="Text Box 10"/>
              <p:cNvSpPr txBox="1">
                <a:spLocks noChangeArrowheads="1"/>
              </p:cNvSpPr>
              <p:nvPr/>
            </p:nvSpPr>
            <p:spPr bwMode="gray">
              <a:xfrm>
                <a:off x="1871" y="1068"/>
                <a:ext cx="3025" cy="989"/>
              </a:xfrm>
              <a:prstGeom prst="rect">
                <a:avLst/>
              </a:prstGeom>
              <a:noFill/>
              <a:ln w="9525" algn="ctr">
                <a:noFill/>
                <a:miter lim="800000"/>
              </a:ln>
              <a:effectLst/>
            </p:spPr>
            <p:txBody>
              <a:bodyPr wrap="square">
                <a:spAutoFit/>
              </a:bodyPr>
              <a:lstStyle/>
              <a:p>
                <a:pPr eaLnBrk="0" hangingPunct="0"/>
                <a:r>
                  <a:rPr lang="en-US" altLang="zh-CN" sz="2400" b="1" kern="0" dirty="0">
                    <a:effectLst/>
                    <a:latin typeface="楷体_GB2312" panose="02010609030101010101" pitchFamily="1" charset="-122"/>
                    <a:ea typeface="楷体_GB2312" panose="02010609030101010101" pitchFamily="1" charset="-122"/>
                  </a:rPr>
                  <a:t>  </a:t>
                </a:r>
                <a:r>
                  <a:rPr lang="en-US" altLang="zh-CN" sz="2800" kern="0" dirty="0">
                    <a:effectLst/>
                    <a:latin typeface="微软雅黑" panose="020B0503020204020204" charset="-122"/>
                    <a:ea typeface="微软雅黑" panose="020B0503020204020204" charset="-122"/>
                    <a:cs typeface="微软雅黑" panose="020B0503020204020204" charset="-122"/>
                  </a:rPr>
                  <a:t>  </a:t>
                </a:r>
                <a:r>
                  <a:rPr sz="2800" kern="0" dirty="0">
                    <a:effectLst/>
                    <a:latin typeface="微软雅黑" panose="020B0503020204020204" charset="-122"/>
                    <a:ea typeface="微软雅黑" panose="020B0503020204020204" charset="-122"/>
                    <a:cs typeface="微软雅黑" panose="020B0503020204020204" charset="-122"/>
                  </a:rPr>
                  <a:t>再生障碍性贫血(aplastic anemia,AA),简称再障，是由多种病因引起的造血干细胞数量减少和(或)功能障碍引起的一类贫血，是一种获得性骨髓造血功能衰竭症。</a:t>
                </a:r>
                <a:endParaRPr sz="2800" kern="0" dirty="0">
                  <a:effectLst/>
                  <a:latin typeface="微软雅黑" panose="020B0503020204020204" charset="-122"/>
                  <a:ea typeface="微软雅黑" panose="020B0503020204020204" charset="-122"/>
                  <a:cs typeface="微软雅黑" panose="020B0503020204020204" charset="-122"/>
                </a:endParaRPr>
              </a:p>
            </p:txBody>
          </p:sp>
        </p:grpSp>
        <p:sp>
          <p:nvSpPr>
            <p:cNvPr id="6" name="Rectangle 11"/>
            <p:cNvSpPr>
              <a:spLocks noChangeArrowheads="1"/>
            </p:cNvSpPr>
            <p:nvPr/>
          </p:nvSpPr>
          <p:spPr bwMode="auto">
            <a:xfrm>
              <a:off x="555" y="2603"/>
              <a:ext cx="730" cy="499"/>
            </a:xfrm>
            <a:prstGeom prst="rect">
              <a:avLst/>
            </a:prstGeom>
            <a:noFill/>
            <a:ln w="9525">
              <a:noFill/>
              <a:miter lim="800000"/>
            </a:ln>
            <a:effectLst/>
          </p:spPr>
          <p:txBody>
            <a:bodyPr wrap="none" anchor="ctr"/>
            <a:lstStyle/>
            <a:p>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rPr>
                <a:t>概 念</a:t>
              </a:r>
              <a:endPar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grpSp>
      <p:grpSp>
        <p:nvGrpSpPr>
          <p:cNvPr id="14" name="Group 21"/>
          <p:cNvGrpSpPr/>
          <p:nvPr/>
        </p:nvGrpSpPr>
        <p:grpSpPr bwMode="auto">
          <a:xfrm>
            <a:off x="1696720" y="3761105"/>
            <a:ext cx="9568180" cy="2920051"/>
            <a:chOff x="252" y="1779"/>
            <a:chExt cx="4987" cy="5509"/>
          </a:xfrm>
        </p:grpSpPr>
        <p:grpSp>
          <p:nvGrpSpPr>
            <p:cNvPr id="15" name="Group 4"/>
            <p:cNvGrpSpPr/>
            <p:nvPr/>
          </p:nvGrpSpPr>
          <p:grpSpPr bwMode="auto">
            <a:xfrm>
              <a:off x="252" y="1779"/>
              <a:ext cx="4987" cy="5509"/>
              <a:chOff x="840" y="845"/>
              <a:chExt cx="4056" cy="3076"/>
            </a:xfrm>
          </p:grpSpPr>
          <p:sp>
            <p:nvSpPr>
              <p:cNvPr id="17" name="AutoShape 5"/>
              <p:cNvSpPr>
                <a:spLocks noChangeArrowheads="1"/>
              </p:cNvSpPr>
              <p:nvPr/>
            </p:nvSpPr>
            <p:spPr bwMode="gray">
              <a:xfrm>
                <a:off x="840" y="845"/>
                <a:ext cx="4056" cy="1995"/>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anchor="ctr"/>
              <a:p>
                <a:endParaRPr lang="zh-CN" altLang="en-US"/>
              </a:p>
            </p:txBody>
          </p:sp>
          <p:grpSp>
            <p:nvGrpSpPr>
              <p:cNvPr id="18" name="Group 6"/>
              <p:cNvGrpSpPr/>
              <p:nvPr/>
            </p:nvGrpSpPr>
            <p:grpSpPr bwMode="auto">
              <a:xfrm>
                <a:off x="967" y="1085"/>
                <a:ext cx="792" cy="1497"/>
                <a:chOff x="967" y="1085"/>
                <a:chExt cx="792" cy="1497"/>
              </a:xfrm>
            </p:grpSpPr>
            <p:sp>
              <p:nvSpPr>
                <p:cNvPr id="20" name="AutoShape 7"/>
                <p:cNvSpPr>
                  <a:spLocks noChangeArrowheads="1"/>
                </p:cNvSpPr>
                <p:nvPr/>
              </p:nvSpPr>
              <p:spPr bwMode="gray">
                <a:xfrm>
                  <a:off x="967" y="1085"/>
                  <a:ext cx="792" cy="1497"/>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p>
                  <a:endParaRPr lang="zh-CN" altLang="en-US"/>
                </a:p>
              </p:txBody>
            </p:sp>
            <p:sp>
              <p:nvSpPr>
                <p:cNvPr id="21" name="Freeform 8"/>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p>
                  <a:endParaRPr lang="zh-CN" altLang="en-US"/>
                </a:p>
              </p:txBody>
            </p:sp>
            <p:sp>
              <p:nvSpPr>
                <p:cNvPr id="22" name="Text Box 9"/>
                <p:cNvSpPr txBox="1">
                  <a:spLocks noChangeArrowheads="1"/>
                </p:cNvSpPr>
                <p:nvPr/>
              </p:nvSpPr>
              <p:spPr bwMode="gray">
                <a:xfrm>
                  <a:off x="1326" y="1279"/>
                  <a:ext cx="149" cy="480"/>
                </a:xfrm>
                <a:prstGeom prst="rect">
                  <a:avLst/>
                </a:prstGeom>
                <a:noFill/>
                <a:ln w="9525" algn="ctr">
                  <a:noFill/>
                  <a:miter lim="800000"/>
                </a:ln>
                <a:effectLst/>
              </p:spPr>
              <p:txBody>
                <a:bodyPr wrap="square">
                  <a:spAutoFit/>
                </a:bodyPr>
                <a:p>
                  <a:pPr eaLnBrk="0" hangingPunct="0"/>
                  <a:endParaRPr lang="zh-CN" altLang="zh-CN" sz="2800">
                    <a:solidFill>
                      <a:srgbClr val="FFFFFF"/>
                    </a:solidFill>
                    <a:effectLst>
                      <a:outerShdw blurRad="38100" dist="38100" dir="2700000" algn="tl">
                        <a:srgbClr val="000000"/>
                      </a:outerShdw>
                    </a:effectLst>
                    <a:latin typeface="Arial" panose="020B0604020202020204" pitchFamily="34" charset="0"/>
                  </a:endParaRPr>
                </a:p>
              </p:txBody>
            </p:sp>
          </p:grpSp>
          <p:sp>
            <p:nvSpPr>
              <p:cNvPr id="19" name="Text Box 10"/>
              <p:cNvSpPr txBox="1">
                <a:spLocks noChangeArrowheads="1"/>
              </p:cNvSpPr>
              <p:nvPr/>
            </p:nvSpPr>
            <p:spPr bwMode="gray">
              <a:xfrm>
                <a:off x="1801" y="1102"/>
                <a:ext cx="3060" cy="2819"/>
              </a:xfrm>
              <a:prstGeom prst="rect">
                <a:avLst/>
              </a:prstGeom>
              <a:noFill/>
              <a:ln w="9525" algn="ctr">
                <a:noFill/>
                <a:miter lim="800000"/>
              </a:ln>
              <a:effectLst/>
            </p:spPr>
            <p:txBody>
              <a:bodyPr wrap="square">
                <a:spAutoFit/>
              </a:bodyPr>
              <a:lstStyle/>
              <a:p>
                <a:pPr lvl="0" algn="l" eaLnBrk="0" hangingPunct="0">
                  <a:buClrTx/>
                  <a:buSzTx/>
                  <a:buFontTx/>
                </a:pPr>
                <a:r>
                  <a:rPr lang="en-US" altLang="zh-CN" sz="2400" kern="0" dirty="0">
                    <a:effectLst/>
                    <a:latin typeface="微软雅黑" panose="020B0503020204020204" charset="-122"/>
                    <a:ea typeface="微软雅黑" panose="020B0503020204020204" charset="-122"/>
                    <a:cs typeface="微软雅黑" panose="020B0503020204020204" charset="-122"/>
                    <a:sym typeface="+mn-ea"/>
                  </a:rPr>
                  <a:t>1.</a:t>
                </a:r>
                <a:r>
                  <a:rPr lang="en-US" altLang="zh-CN" sz="2400" kern="0" dirty="0">
                    <a:effectLst/>
                    <a:latin typeface="微软雅黑" panose="020B0503020204020204" charset="-122"/>
                    <a:ea typeface="微软雅黑" panose="020B0503020204020204" charset="-122"/>
                    <a:cs typeface="微软雅黑" panose="020B0503020204020204" charset="-122"/>
                    <a:sym typeface="+mn-ea"/>
                  </a:rPr>
                  <a:t>主要表现为骨髓造血功能低下，全血细胞减少和贫血、出血、感染为特征</a:t>
                </a: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a:p>
                <a:pPr lvl="0" algn="l" eaLnBrk="0" hangingPunct="0">
                  <a:buClrTx/>
                  <a:buSzTx/>
                  <a:buFontTx/>
                </a:pPr>
                <a:r>
                  <a:rPr lang="en-US" altLang="zh-CN" sz="2400" kern="0" dirty="0">
                    <a:effectLst/>
                    <a:latin typeface="微软雅黑" panose="020B0503020204020204" charset="-122"/>
                    <a:ea typeface="微软雅黑" panose="020B0503020204020204" charset="-122"/>
                    <a:cs typeface="微软雅黑" panose="020B0503020204020204" charset="-122"/>
                    <a:sym typeface="+mn-ea"/>
                  </a:rPr>
                  <a:t>2.</a:t>
                </a:r>
                <a:r>
                  <a:rPr lang="en-US" altLang="zh-CN" sz="2400" kern="0" dirty="0">
                    <a:effectLst/>
                    <a:latin typeface="微软雅黑" panose="020B0503020204020204" charset="-122"/>
                    <a:ea typeface="微软雅黑" panose="020B0503020204020204" charset="-122"/>
                    <a:cs typeface="微软雅黑" panose="020B0503020204020204" charset="-122"/>
                    <a:sym typeface="+mn-ea"/>
                  </a:rPr>
                  <a:t>青壮年男性发病率略高于女性</a:t>
                </a: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a:p>
                <a:pPr lvl="0" algn="l" eaLnBrk="0" hangingPunct="0">
                  <a:buClrTx/>
                  <a:buSzTx/>
                  <a:buFontTx/>
                </a:pPr>
                <a:r>
                  <a:rPr lang="en-US" altLang="zh-CN" sz="2400" kern="0" dirty="0">
                    <a:effectLst/>
                    <a:latin typeface="微软雅黑" panose="020B0503020204020204" charset="-122"/>
                    <a:ea typeface="微软雅黑" panose="020B0503020204020204" charset="-122"/>
                    <a:cs typeface="微软雅黑" panose="020B0503020204020204" charset="-122"/>
                    <a:sym typeface="+mn-ea"/>
                  </a:rPr>
                  <a:t>3.</a:t>
                </a:r>
                <a:r>
                  <a:rPr lang="en-US" altLang="zh-CN" sz="2400" kern="0" dirty="0">
                    <a:effectLst/>
                    <a:latin typeface="微软雅黑" panose="020B0503020204020204" charset="-122"/>
                    <a:ea typeface="微软雅黑" panose="020B0503020204020204" charset="-122"/>
                    <a:cs typeface="微软雅黑" panose="020B0503020204020204" charset="-122"/>
                    <a:sym typeface="+mn-ea"/>
                  </a:rPr>
                  <a:t>病因分原发性、继发性；性质分急性、慢性</a:t>
                </a: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a:p>
                <a:pPr lvl="0" algn="l" eaLnBrk="0" hangingPunct="0">
                  <a:buClrTx/>
                  <a:buSzTx/>
                  <a:buFontTx/>
                </a:pP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a:p>
                <a:pPr lvl="0" algn="l" eaLnBrk="0" hangingPunct="0">
                  <a:buClrTx/>
                  <a:buSzTx/>
                  <a:buFontTx/>
                </a:pP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a:p>
                <a:pPr lvl="0" algn="l" eaLnBrk="0" hangingPunct="0">
                  <a:buClrTx/>
                  <a:buSzTx/>
                  <a:buFontTx/>
                </a:pPr>
                <a:endParaRPr lang="en-US" altLang="zh-CN" sz="2400" kern="0" dirty="0">
                  <a:effectLst/>
                  <a:latin typeface="微软雅黑" panose="020B0503020204020204" charset="-122"/>
                  <a:ea typeface="微软雅黑" panose="020B0503020204020204" charset="-122"/>
                  <a:cs typeface="微软雅黑" panose="020B0503020204020204" charset="-122"/>
                  <a:sym typeface="+mn-ea"/>
                </a:endParaRPr>
              </a:p>
            </p:txBody>
          </p:sp>
        </p:grpSp>
        <p:sp>
          <p:nvSpPr>
            <p:cNvPr id="16" name="Rectangle 11"/>
            <p:cNvSpPr>
              <a:spLocks noChangeArrowheads="1"/>
            </p:cNvSpPr>
            <p:nvPr/>
          </p:nvSpPr>
          <p:spPr bwMode="auto">
            <a:xfrm>
              <a:off x="547" y="3299"/>
              <a:ext cx="962" cy="499"/>
            </a:xfrm>
            <a:prstGeom prst="rect">
              <a:avLst/>
            </a:prstGeom>
            <a:noFill/>
            <a:ln w="9525">
              <a:noFill/>
              <a:miter lim="800000"/>
            </a:ln>
            <a:effectLst/>
          </p:spPr>
          <p:txBody>
            <a:bodyPr wrap="none" anchor="ctr">
              <a:noAutofit/>
            </a:bodyPr>
            <a:lstStyle/>
            <a:p>
              <a:pPr lvl="0" algn="l">
                <a:buClrTx/>
                <a:buSzTx/>
                <a:buFontTx/>
              </a:pP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临</a:t>
              </a: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床</a:t>
              </a:r>
              <a:endPar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a:p>
              <a:pPr lvl="0" algn="l">
                <a:buClrTx/>
                <a:buSzTx/>
                <a:buFontTx/>
              </a:pP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特</a:t>
              </a: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点</a:t>
              </a:r>
              <a:endParaRPr lang="zh-CN" altLang="en-US" sz="4000" b="1"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endParaRPr lang="zh-CN" altLang="en-US" sz="9600" b="1">
              <a:solidFill>
                <a:srgbClr val="5A84AF"/>
              </a:solidFill>
              <a:latin typeface="黑体" panose="02010609060101010101" pitchFamily="2" charset="-122"/>
              <a:ea typeface="黑体" panose="02010609060101010101" pitchFamily="2" charset="-122"/>
            </a:endParaRPr>
          </a:p>
          <a:p>
            <a:r>
              <a:rPr lang="zh-CN" altLang="en-US" sz="9600" b="1">
                <a:solidFill>
                  <a:srgbClr val="5A84AF"/>
                </a:solidFill>
                <a:latin typeface="黑体" panose="02010609060101010101" pitchFamily="2" charset="-122"/>
                <a:ea typeface="黑体" panose="02010609060101010101" pitchFamily="2" charset="-122"/>
              </a:rPr>
              <a:t>录</a:t>
            </a:r>
            <a:endParaRPr lang="zh-CN" altLang="en-US" sz="9600" b="1">
              <a:solidFill>
                <a:srgbClr val="5A84AF"/>
              </a:solidFill>
              <a:latin typeface="黑体" panose="02010609060101010101" pitchFamily="2" charset="-122"/>
              <a:ea typeface="黑体" panose="02010609060101010101" pitchFamily="2" charset="-122"/>
            </a:endParaRPr>
          </a:p>
        </p:txBody>
      </p:sp>
      <p:grpSp>
        <p:nvGrpSpPr>
          <p:cNvPr id="17" name="组合 16"/>
          <p:cNvGrpSpPr/>
          <p:nvPr/>
        </p:nvGrpSpPr>
        <p:grpSpPr>
          <a:xfrm>
            <a:off x="5530215" y="1615440"/>
            <a:ext cx="4081780" cy="53975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概述（病因及发病机制）</a:t>
              </a:r>
              <a:endPar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3" name="组合 22"/>
          <p:cNvGrpSpPr/>
          <p:nvPr/>
        </p:nvGrpSpPr>
        <p:grpSpPr>
          <a:xfrm>
            <a:off x="5530215" y="2465070"/>
            <a:ext cx="4081780" cy="53975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9" name="组合 28"/>
          <p:cNvGrpSpPr/>
          <p:nvPr/>
        </p:nvGrpSpPr>
        <p:grpSpPr>
          <a:xfrm>
            <a:off x="5510530" y="3333750"/>
            <a:ext cx="4102100" cy="53975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辅助检查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40" name="组合 39"/>
          <p:cNvGrpSpPr/>
          <p:nvPr/>
        </p:nvGrpSpPr>
        <p:grpSpPr>
          <a:xfrm>
            <a:off x="5520690" y="4272915"/>
            <a:ext cx="4091305" cy="53975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诊断及治疗</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sp>
        <p:nvSpPr>
          <p:cNvPr id="7" name="文本框 6"/>
          <p:cNvSpPr txBox="1"/>
          <p:nvPr/>
        </p:nvSpPr>
        <p:spPr>
          <a:xfrm>
            <a:off x="6724650" y="2550795"/>
            <a:ext cx="1097280" cy="368300"/>
          </a:xfrm>
          <a:prstGeom prst="rect">
            <a:avLst/>
          </a:prstGeom>
          <a:noFill/>
        </p:spPr>
        <p:txBody>
          <a:bodyPr wrap="none" rtlCol="0" anchor="t">
            <a:spAutoFit/>
          </a:bodyPr>
          <a:p>
            <a:pPr eaLnBrk="0" hangingPunct="0"/>
            <a:r>
              <a:rPr lang="zh-CN" altLang="en-US" sz="1600" b="1" dirty="0" smtClean="0">
                <a:latin typeface="微软雅黑" panose="020B0503020204020204" charset="-122"/>
                <a:ea typeface="微软雅黑" panose="020B0503020204020204" charset="-122"/>
                <a:cs typeface="黑体" panose="02010609060101010101" pitchFamily="2" charset="-122"/>
                <a:sym typeface="+mn-ea"/>
              </a:rPr>
              <a:t>临床表现</a:t>
            </a:r>
            <a:endParaRPr lang="zh-CN" altLang="en-US" sz="1600" b="1" dirty="0" smtClean="0">
              <a:latin typeface="微软雅黑" panose="020B0503020204020204" charset="-122"/>
              <a:ea typeface="微软雅黑" panose="020B0503020204020204"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68275" y="0"/>
            <a:ext cx="2834005" cy="944245"/>
          </a:xfrm>
        </p:spPr>
        <p:txBody>
          <a:bodyPr>
            <a:normAutofit fontScale="90000"/>
          </a:bodyPr>
          <a:lstStyle/>
          <a:p>
            <a:pPr lvl="0" algn="ctr"/>
            <a:br>
              <a:rPr lang="en-US" altLang="zh-CN" sz="4000" kern="0" dirty="0" smtClean="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rPr>
            </a:br>
            <a: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情景导入</a:t>
            </a:r>
            <a:b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br>
            <a:endParaRPr lang="zh-CN" altLang="en-US" sz="4000" dirty="0" smtClean="0">
              <a:solidFill>
                <a:srgbClr val="FF0000"/>
              </a:solidFill>
            </a:endParaRPr>
          </a:p>
        </p:txBody>
      </p:sp>
      <p:sp>
        <p:nvSpPr>
          <p:cNvPr id="3" name="内容占位符 2"/>
          <p:cNvSpPr>
            <a:spLocks noGrp="1"/>
          </p:cNvSpPr>
          <p:nvPr>
            <p:ph idx="4294967295"/>
          </p:nvPr>
        </p:nvSpPr>
        <p:spPr>
          <a:xfrm>
            <a:off x="660400" y="993775"/>
            <a:ext cx="10772140" cy="4915535"/>
          </a:xfrm>
        </p:spPr>
        <p:txBody>
          <a:bodyPr>
            <a:noAutofit/>
          </a:bodyPr>
          <a:lstStyle/>
          <a:p>
            <a:pPr>
              <a:lnSpc>
                <a:spcPct val="150000"/>
              </a:lnSpc>
              <a:buNone/>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rPr>
              <a:t>        </a:t>
            </a:r>
            <a:r>
              <a:rPr lang="zh-CN" altLang="en-US" dirty="0" smtClean="0">
                <a:effectLst/>
                <a:latin typeface="微软雅黑" panose="020B0503020204020204" charset="-122"/>
                <a:ea typeface="微软雅黑" panose="020B0503020204020204" charset="-122"/>
                <a:cs typeface="微软雅黑" panose="020B0503020204020204" charset="-122"/>
                <a:sym typeface="+mn-ea"/>
              </a:rPr>
              <a:t> </a:t>
            </a: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李先生</a:t>
            </a:r>
            <a:r>
              <a:rPr lang="zh-CN" altLang="en-US" kern="0" dirty="0">
                <a:effectLst/>
                <a:latin typeface="微软雅黑" panose="020B0503020204020204" charset="-122"/>
                <a:ea typeface="微软雅黑" panose="020B0503020204020204" charset="-122"/>
                <a:cs typeface="微软雅黑" panose="020B0503020204020204" charset="-122"/>
                <a:sym typeface="+mn-ea"/>
              </a:rPr>
              <a:t>，32岁，因双下肢皮肤瘀点、瘀斑8天，高热、鼻出血1天入院。评估中发现病人是油漆工人，半年前无诱因开始头晕、乏力，间断下肢皮肤出血点，刷牙出血，服过20多剂中药不见好转，1周来加重。</a:t>
            </a: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血象检查：</a:t>
            </a:r>
            <a:r>
              <a:rPr lang="zh-CN" altLang="en-US" kern="0" dirty="0">
                <a:effectLst/>
                <a:latin typeface="微软雅黑" panose="020B0503020204020204" charset="-122"/>
                <a:ea typeface="微软雅黑" panose="020B0503020204020204" charset="-122"/>
                <a:cs typeface="微软雅黑" panose="020B0503020204020204" charset="-122"/>
                <a:sym typeface="+mn-ea"/>
              </a:rPr>
              <a:t>Hb 56g/L，RBC 2.1×10</a:t>
            </a:r>
            <a:r>
              <a:rPr lang="zh-CN" altLang="en-US" kern="0" baseline="30000" dirty="0">
                <a:effectLst/>
                <a:latin typeface="微软雅黑" panose="020B0503020204020204" charset="-122"/>
                <a:ea typeface="微软雅黑" panose="020B0503020204020204" charset="-122"/>
                <a:cs typeface="微软雅黑" panose="020B0503020204020204" charset="-122"/>
                <a:sym typeface="+mn-ea"/>
              </a:rPr>
              <a:t>12</a:t>
            </a:r>
            <a:r>
              <a:rPr lang="zh-CN" altLang="en-US" kern="0" dirty="0">
                <a:effectLst/>
                <a:latin typeface="微软雅黑" panose="020B0503020204020204" charset="-122"/>
                <a:ea typeface="微软雅黑" panose="020B0503020204020204" charset="-122"/>
                <a:cs typeface="微软雅黑" panose="020B0503020204020204" charset="-122"/>
                <a:sym typeface="+mn-ea"/>
              </a:rPr>
              <a:t>/L，网织红细胞0.1%，WBC 2.8×10</a:t>
            </a:r>
            <a:r>
              <a:rPr lang="zh-CN" altLang="en-US" kern="0" baseline="30000" dirty="0">
                <a:effectLst/>
                <a:latin typeface="微软雅黑" panose="020B0503020204020204" charset="-122"/>
                <a:ea typeface="微软雅黑" panose="020B0503020204020204" charset="-122"/>
                <a:cs typeface="微软雅黑" panose="020B0503020204020204" charset="-122"/>
                <a:sym typeface="+mn-ea"/>
              </a:rPr>
              <a:t>9</a:t>
            </a:r>
            <a:r>
              <a:rPr lang="zh-CN" altLang="en-US" kern="0" dirty="0">
                <a:effectLst/>
                <a:latin typeface="微软雅黑" panose="020B0503020204020204" charset="-122"/>
                <a:ea typeface="微软雅黑" panose="020B0503020204020204" charset="-122"/>
                <a:cs typeface="微软雅黑" panose="020B0503020204020204" charset="-122"/>
                <a:sym typeface="+mn-ea"/>
              </a:rPr>
              <a:t>/L，plt 38×10</a:t>
            </a:r>
            <a:r>
              <a:rPr lang="zh-CN" altLang="en-US" kern="0" baseline="30000" dirty="0">
                <a:effectLst/>
                <a:latin typeface="微软雅黑" panose="020B0503020204020204" charset="-122"/>
                <a:ea typeface="微软雅黑" panose="020B0503020204020204" charset="-122"/>
                <a:cs typeface="微软雅黑" panose="020B0503020204020204" charset="-122"/>
                <a:sym typeface="+mn-ea"/>
              </a:rPr>
              <a:t>9</a:t>
            </a:r>
            <a:r>
              <a:rPr lang="zh-CN" altLang="en-US" kern="0" dirty="0">
                <a:effectLst/>
                <a:latin typeface="微软雅黑" panose="020B0503020204020204" charset="-122"/>
                <a:ea typeface="微软雅黑" panose="020B0503020204020204" charset="-122"/>
                <a:cs typeface="微软雅黑" panose="020B0503020204020204" charset="-122"/>
                <a:sym typeface="+mn-ea"/>
              </a:rPr>
              <a:t>/L</a:t>
            </a: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问题：</a:t>
            </a:r>
            <a:br>
              <a:rPr lang="zh-CN" altLang="en-US" kern="0" dirty="0" smtClean="0">
                <a:effectLst/>
                <a:latin typeface="微软雅黑" panose="020B0503020204020204" charset="-122"/>
                <a:ea typeface="微软雅黑" panose="020B0503020204020204" charset="-122"/>
                <a:cs typeface="微软雅黑" panose="020B0503020204020204" charset="-122"/>
                <a:sym typeface="+mn-ea"/>
              </a:rPr>
            </a:b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1．该病人还需哪些辅助检查？</a:t>
            </a:r>
            <a:br>
              <a:rPr lang="zh-CN" altLang="en-US" kern="0" dirty="0" smtClean="0">
                <a:effectLst/>
                <a:latin typeface="微软雅黑" panose="020B0503020204020204" charset="-122"/>
                <a:ea typeface="微软雅黑" panose="020B0503020204020204" charset="-122"/>
                <a:cs typeface="微软雅黑" panose="020B0503020204020204" charset="-122"/>
                <a:sym typeface="+mn-ea"/>
              </a:rPr>
            </a:br>
            <a:r>
              <a:rPr lang="zh-CN" altLang="en-US" kern="0" dirty="0" smtClean="0">
                <a:effectLst/>
                <a:latin typeface="微软雅黑" panose="020B0503020204020204" charset="-122"/>
                <a:ea typeface="微软雅黑" panose="020B0503020204020204" charset="-122"/>
                <a:cs typeface="微软雅黑" panose="020B0503020204020204" charset="-122"/>
                <a:sym typeface="+mn-ea"/>
              </a:rPr>
              <a:t>2．如何治疗该病人？</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4" name="矩形: 剪去对角 3"/>
          <p:cNvSpPr/>
          <p:nvPr>
            <p:custDataLst>
              <p:tags r:id="rId1"/>
            </p:custDataLst>
          </p:nvPr>
        </p:nvSpPr>
        <p:spPr>
          <a:xfrm>
            <a:off x="660400" y="835660"/>
            <a:ext cx="11109325" cy="57797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46860" y="777875"/>
            <a:ext cx="10515600" cy="1325880"/>
          </a:xfrm>
        </p:spPr>
        <p:txBody>
          <a:bodyPr/>
          <a:lstStyle/>
          <a:p>
            <a:pPr algn="l"/>
            <a:r>
              <a:rPr lang="zh-CN" altLang="en-US" dirty="0" smtClean="0">
                <a:solidFill>
                  <a:srgbClr val="FFFF00"/>
                </a:solidFill>
                <a:latin typeface="宋体" panose="02010600030101010101" pitchFamily="2" charset="-122"/>
                <a:ea typeface="宋体" panose="02010600030101010101" pitchFamily="2" charset="-122"/>
                <a:cs typeface="宋体" panose="02010600030101010101" pitchFamily="2" charset="-122"/>
              </a:rPr>
              <a:t>         </a:t>
            </a:r>
            <a:r>
              <a:rPr lang="zh-CN" altLang="en-US" sz="4000" dirty="0" smtClean="0">
                <a:solidFill>
                  <a:srgbClr val="FF0000"/>
                </a:solidFill>
                <a:sym typeface="+mn-ea"/>
              </a:rPr>
              <a:t>病因和发病机制</a:t>
            </a:r>
            <a:endParaRPr lang="zh-CN" altLang="en-US" sz="4000" dirty="0" smtClean="0">
              <a:solidFill>
                <a:srgbClr val="FF0000"/>
              </a:solidFill>
              <a:sym typeface="+mn-ea"/>
            </a:endParaRPr>
          </a:p>
        </p:txBody>
      </p:sp>
      <p:sp>
        <p:nvSpPr>
          <p:cNvPr id="4" name="文本占位符 3"/>
          <p:cNvSpPr>
            <a:spLocks noGrp="1"/>
          </p:cNvSpPr>
          <p:nvPr>
            <p:ph type="body" orient="vert" idx="4294967295"/>
          </p:nvPr>
        </p:nvSpPr>
        <p:spPr>
          <a:xfrm>
            <a:off x="838200" y="1998345"/>
            <a:ext cx="10515600" cy="4351655"/>
          </a:xfrm>
        </p:spPr>
        <p:txBody>
          <a:bodyPr vert="horz"/>
          <a:lstStyle/>
          <a:p>
            <a:pPr lvl="0">
              <a:lnSpc>
                <a:spcPct val="9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原发性</a:t>
            </a: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AA</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病因不明，继发性</a:t>
            </a: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AA</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于下列因素有关：</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sz="1800" b="0" dirty="0">
              <a:solidFill>
                <a:srgbClr val="993300"/>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90000"/>
              </a:lnSpc>
              <a:buClr>
                <a:schemeClr val="tx2"/>
              </a:buClr>
              <a:buNone/>
              <a:defRPr/>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lvl="0" algn="l">
              <a:lnSpc>
                <a:spcPct val="100000"/>
              </a:lnSpc>
              <a:buNone/>
            </a:pPr>
            <a:endParaRPr lang="zh-CN" altLang="en-US" sz="1800" dirty="0">
              <a:solidFill>
                <a:schemeClr val="tx1">
                  <a:lumMod val="60000"/>
                  <a:lumOff val="40000"/>
                </a:schemeClr>
              </a:solidFill>
              <a:effectLst/>
              <a:latin typeface="微软雅黑" panose="020B0503020204020204" charset="-122"/>
              <a:ea typeface="微软雅黑" panose="020B0503020204020204" charset="-122"/>
              <a:cs typeface="微软雅黑" panose="020B0503020204020204" charset="-122"/>
            </a:endParaRPr>
          </a:p>
          <a:p>
            <a:pPr lvl="0">
              <a:lnSpc>
                <a:spcPct val="90000"/>
              </a:lnSpc>
              <a:buClr>
                <a:schemeClr val="tx2"/>
              </a:buClr>
              <a:buNone/>
              <a:defRPr/>
            </a:pPr>
            <a:endParaRPr lang="zh-CN" altLang="en-US" b="0" dirty="0">
              <a:effectLst/>
              <a:latin typeface="微软雅黑" panose="020B0503020204020204" charset="-122"/>
              <a:ea typeface="微软雅黑" panose="020B0503020204020204" charset="-122"/>
              <a:cs typeface="微软雅黑" panose="020B0503020204020204" charset="-122"/>
            </a:endParaRPr>
          </a:p>
        </p:txBody>
      </p:sp>
      <p:grpSp>
        <p:nvGrpSpPr>
          <p:cNvPr id="31" name="组合 30"/>
          <p:cNvGrpSpPr/>
          <p:nvPr/>
        </p:nvGrpSpPr>
        <p:grpSpPr>
          <a:xfrm>
            <a:off x="3142159" y="2973586"/>
            <a:ext cx="7284720" cy="2839085"/>
            <a:chOff x="4311" y="4990"/>
            <a:chExt cx="7715" cy="4471"/>
          </a:xfrm>
        </p:grpSpPr>
        <p:sp>
          <p:nvSpPr>
            <p:cNvPr id="32" name="Rectangle 29"/>
            <p:cNvSpPr/>
            <p:nvPr/>
          </p:nvSpPr>
          <p:spPr>
            <a:xfrm>
              <a:off x="10181" y="5576"/>
              <a:ext cx="1845" cy="822"/>
            </a:xfrm>
            <a:prstGeom prst="rect">
              <a:avLst/>
            </a:prstGeom>
            <a:noFill/>
            <a:ln w="9525">
              <a:noFill/>
            </a:ln>
          </p:spPr>
          <p:txBody>
            <a:bodyPr wrap="square" anchor="ctr">
              <a:spAutoFit/>
            </a:bodyPr>
            <a:lstStyle/>
            <a:p>
              <a:pPr algn="l"/>
              <a:r>
                <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rPr>
                <a:t>物理因素</a:t>
              </a:r>
              <a:endPar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endParaRPr>
            </a:p>
          </p:txBody>
        </p:sp>
        <p:sp>
          <p:nvSpPr>
            <p:cNvPr id="33" name="Rectangle 30"/>
            <p:cNvSpPr/>
            <p:nvPr/>
          </p:nvSpPr>
          <p:spPr>
            <a:xfrm>
              <a:off x="10094" y="7539"/>
              <a:ext cx="1834" cy="822"/>
            </a:xfrm>
            <a:prstGeom prst="rect">
              <a:avLst/>
            </a:prstGeom>
            <a:noFill/>
            <a:ln w="9525">
              <a:noFill/>
            </a:ln>
          </p:spPr>
          <p:txBody>
            <a:bodyPr wrap="square" anchor="ctr">
              <a:spAutoFit/>
            </a:bodyPr>
            <a:lstStyle/>
            <a:p>
              <a:pPr algn="l"/>
              <a:r>
                <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rPr>
                <a:t>病毒感染  </a:t>
              </a:r>
              <a:endPar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endParaRPr>
            </a:p>
          </p:txBody>
        </p:sp>
        <p:sp>
          <p:nvSpPr>
            <p:cNvPr id="34" name="Rectangle 27"/>
            <p:cNvSpPr/>
            <p:nvPr/>
          </p:nvSpPr>
          <p:spPr>
            <a:xfrm>
              <a:off x="4311" y="6470"/>
              <a:ext cx="1810" cy="822"/>
            </a:xfrm>
            <a:prstGeom prst="rect">
              <a:avLst/>
            </a:prstGeom>
            <a:noFill/>
            <a:ln w="9525">
              <a:noFill/>
            </a:ln>
          </p:spPr>
          <p:txBody>
            <a:bodyPr wrap="square" anchor="ctr">
              <a:spAutoFit/>
            </a:bodyPr>
            <a:lstStyle/>
            <a:p>
              <a:pPr algn="l"/>
              <a:r>
                <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rPr>
                <a:t>药物因素</a:t>
              </a:r>
              <a:endPar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endParaRPr>
            </a:p>
          </p:txBody>
        </p:sp>
        <p:sp>
          <p:nvSpPr>
            <p:cNvPr id="64" name="Rectangle 28"/>
            <p:cNvSpPr/>
            <p:nvPr/>
          </p:nvSpPr>
          <p:spPr>
            <a:xfrm>
              <a:off x="5122" y="4990"/>
              <a:ext cx="2267" cy="822"/>
            </a:xfrm>
            <a:prstGeom prst="rect">
              <a:avLst/>
            </a:prstGeom>
            <a:noFill/>
            <a:ln w="9525">
              <a:noFill/>
            </a:ln>
          </p:spPr>
          <p:txBody>
            <a:bodyPr wrap="square" anchor="ctr">
              <a:spAutoFit/>
            </a:bodyPr>
            <a:lstStyle/>
            <a:p>
              <a:pPr algn="l"/>
              <a:r>
                <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rPr>
                <a:t>化学因素</a:t>
              </a:r>
              <a:endPar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endParaRPr>
            </a:p>
          </p:txBody>
        </p:sp>
        <p:grpSp>
          <p:nvGrpSpPr>
            <p:cNvPr id="65" name="Group 3"/>
            <p:cNvGrpSpPr/>
            <p:nvPr/>
          </p:nvGrpSpPr>
          <p:grpSpPr>
            <a:xfrm>
              <a:off x="6140" y="5930"/>
              <a:ext cx="4130" cy="2862"/>
              <a:chOff x="0" y="0"/>
              <a:chExt cx="3987" cy="2338"/>
            </a:xfrm>
          </p:grpSpPr>
          <p:sp>
            <p:nvSpPr>
              <p:cNvPr id="66" name="Oval 4"/>
              <p:cNvSpPr/>
              <p:nvPr/>
            </p:nvSpPr>
            <p:spPr>
              <a:xfrm>
                <a:off x="483" y="1503"/>
                <a:ext cx="3504" cy="835"/>
              </a:xfrm>
              <a:prstGeom prst="ellipse">
                <a:avLst/>
              </a:prstGeom>
              <a:gradFill rotWithShape="1">
                <a:gsLst>
                  <a:gs pos="0">
                    <a:schemeClr val="bg2"/>
                  </a:gs>
                  <a:gs pos="100000">
                    <a:srgbClr val="F7F9F2"/>
                  </a:gs>
                </a:gsLst>
                <a:lin ang="2700000" scaled="1"/>
                <a:tileRect/>
              </a:gradFill>
              <a:ln w="9525">
                <a:noFill/>
              </a:ln>
            </p:spPr>
            <p:txBody>
              <a:bodyPr vert="eaVert" wrap="none" lIns="92075" tIns="46038" rIns="92075" bIns="46038" anchor="ctr"/>
              <a:lstStyle/>
              <a:p>
                <a:endParaRPr lang="zh-CN" altLang="en-US" dirty="0">
                  <a:latin typeface="Times New Roman" panose="02020603050405020304" pitchFamily="18" charset="0"/>
                </a:endParaRPr>
              </a:p>
            </p:txBody>
          </p:sp>
          <p:sp>
            <p:nvSpPr>
              <p:cNvPr id="67" name="Oval 5"/>
              <p:cNvSpPr/>
              <p:nvPr/>
            </p:nvSpPr>
            <p:spPr>
              <a:xfrm rot="-998298">
                <a:off x="26" y="172"/>
                <a:ext cx="3630" cy="1900"/>
              </a:xfrm>
              <a:prstGeom prst="ellipse">
                <a:avLst/>
              </a:prstGeom>
              <a:gradFill rotWithShape="0">
                <a:gsLst>
                  <a:gs pos="0">
                    <a:srgbClr val="808080"/>
                  </a:gs>
                  <a:gs pos="50000">
                    <a:srgbClr val="AEAEAE"/>
                  </a:gs>
                  <a:gs pos="100000">
                    <a:srgbClr val="808080"/>
                  </a:gs>
                </a:gsLst>
                <a:lin ang="0" scaled="1"/>
                <a:tileRect/>
              </a:gradFill>
              <a:ln w="9525">
                <a:noFill/>
              </a:ln>
            </p:spPr>
            <p:txBody>
              <a:bodyPr wrap="none" anchor="ctr"/>
              <a:lstStyle/>
              <a:p>
                <a:endParaRPr lang="zh-CN" altLang="en-US" dirty="0">
                  <a:latin typeface="Times New Roman" panose="02020603050405020304" pitchFamily="18" charset="0"/>
                </a:endParaRPr>
              </a:p>
            </p:txBody>
          </p:sp>
          <p:sp>
            <p:nvSpPr>
              <p:cNvPr id="68" name="Oval 6"/>
              <p:cNvSpPr/>
              <p:nvPr/>
            </p:nvSpPr>
            <p:spPr>
              <a:xfrm rot="-998298">
                <a:off x="62" y="70"/>
                <a:ext cx="3504" cy="1841"/>
              </a:xfrm>
              <a:prstGeom prst="ellipse">
                <a:avLst/>
              </a:prstGeom>
              <a:gradFill rotWithShape="1">
                <a:gsLst>
                  <a:gs pos="0">
                    <a:srgbClr val="2791BB"/>
                  </a:gs>
                  <a:gs pos="100000">
                    <a:srgbClr val="000000"/>
                  </a:gs>
                </a:gsLst>
                <a:lin ang="2700000" scaled="1"/>
                <a:tileRect/>
              </a:gradFill>
              <a:ln w="9525">
                <a:noFill/>
              </a:ln>
            </p:spPr>
            <p:txBody>
              <a:bodyPr wrap="none" anchor="ctr"/>
              <a:lstStyle/>
              <a:p>
                <a:endParaRPr lang="zh-CN" altLang="en-US" dirty="0">
                  <a:latin typeface="Times New Roman" panose="02020603050405020304" pitchFamily="18" charset="0"/>
                </a:endParaRPr>
              </a:p>
            </p:txBody>
          </p:sp>
          <p:sp>
            <p:nvSpPr>
              <p:cNvPr id="69" name="Arc 7"/>
              <p:cNvSpPr/>
              <p:nvPr/>
            </p:nvSpPr>
            <p:spPr>
              <a:xfrm rot="-998298">
                <a:off x="1735" y="0"/>
                <a:ext cx="1795" cy="1239"/>
              </a:xfrm>
              <a:custGeom>
                <a:avLst/>
                <a:gdLst>
                  <a:gd name="txL" fmla="*/ 0 w 21600"/>
                  <a:gd name="txT" fmla="*/ 0 h 29046"/>
                  <a:gd name="txR" fmla="*/ 21600 w 21600"/>
                  <a:gd name="txB" fmla="*/ 29046 h 29046"/>
                </a:gdLst>
                <a:ahLst/>
                <a:cxnLst>
                  <a:cxn ang="0">
                    <a:pos x="1" y="0"/>
                  </a:cxn>
                  <a:cxn ang="0">
                    <a:pos x="1" y="0"/>
                  </a:cxn>
                  <a:cxn ang="0">
                    <a:pos x="0" y="0"/>
                  </a:cxn>
                </a:cxnLst>
                <a:rect l="txL" t="txT" r="txR" b="txB"/>
                <a:pathLst>
                  <a:path w="21600" h="29046" fill="none">
                    <a:moveTo>
                      <a:pt x="13190" y="-1"/>
                    </a:moveTo>
                    <a:cubicBezTo>
                      <a:pt x="18493" y="4089"/>
                      <a:pt x="21600" y="10407"/>
                      <a:pt x="21600" y="17105"/>
                    </a:cubicBezTo>
                    <a:cubicBezTo>
                      <a:pt x="21600" y="21352"/>
                      <a:pt x="20347" y="25506"/>
                      <a:pt x="17999" y="29046"/>
                    </a:cubicBezTo>
                  </a:path>
                  <a:path w="21600" h="29046" stroke="0">
                    <a:moveTo>
                      <a:pt x="13190" y="-1"/>
                    </a:moveTo>
                    <a:cubicBezTo>
                      <a:pt x="18493" y="4089"/>
                      <a:pt x="21600" y="10407"/>
                      <a:pt x="21600" y="17105"/>
                    </a:cubicBezTo>
                    <a:cubicBezTo>
                      <a:pt x="21600" y="21352"/>
                      <a:pt x="20347" y="25506"/>
                      <a:pt x="17999" y="29046"/>
                    </a:cubicBezTo>
                    <a:lnTo>
                      <a:pt x="0" y="17105"/>
                    </a:lnTo>
                    <a:close/>
                  </a:path>
                </a:pathLst>
              </a:custGeom>
              <a:solidFill>
                <a:srgbClr val="FFCCCC"/>
              </a:solidFill>
              <a:ln w="9525">
                <a:noFill/>
              </a:ln>
            </p:spPr>
            <p:txBody>
              <a:bodyPr wrap="none" anchor="ctr"/>
              <a:lstStyle/>
              <a:p>
                <a:endParaRPr lang="zh-CN" altLang="en-US" dirty="0">
                  <a:latin typeface="Times New Roman" panose="02020603050405020304" pitchFamily="18" charset="0"/>
                </a:endParaRPr>
              </a:p>
            </p:txBody>
          </p:sp>
          <p:sp>
            <p:nvSpPr>
              <p:cNvPr id="70" name="Arc 8"/>
              <p:cNvSpPr/>
              <p:nvPr/>
            </p:nvSpPr>
            <p:spPr bwMode="auto">
              <a:xfrm rot="20601703" flipH="1">
                <a:off x="273" y="1196"/>
                <a:ext cx="2067" cy="930"/>
              </a:xfrm>
              <a:custGeom>
                <a:avLst/>
                <a:gdLst>
                  <a:gd name="G0" fmla="+- 3659 0 0"/>
                  <a:gd name="G1" fmla="+- 0 0 0"/>
                  <a:gd name="G2" fmla="+- 21600 0 0"/>
                  <a:gd name="T0" fmla="*/ 25114 w 25114"/>
                  <a:gd name="T1" fmla="*/ 2497 h 21600"/>
                  <a:gd name="T2" fmla="*/ 0 w 25114"/>
                  <a:gd name="T3" fmla="*/ 21288 h 21600"/>
                  <a:gd name="T4" fmla="*/ 3659 w 25114"/>
                  <a:gd name="T5" fmla="*/ 0 h 21600"/>
                </a:gdLst>
                <a:ahLst/>
                <a:cxnLst>
                  <a:cxn ang="0">
                    <a:pos x="T0" y="T1"/>
                  </a:cxn>
                  <a:cxn ang="0">
                    <a:pos x="T2" y="T3"/>
                  </a:cxn>
                  <a:cxn ang="0">
                    <a:pos x="T4" y="T5"/>
                  </a:cxn>
                </a:cxnLst>
                <a:rect l="0" t="0" r="r" b="b"/>
                <a:pathLst>
                  <a:path w="25114" h="21600" fill="none" extrusionOk="0">
                    <a:moveTo>
                      <a:pt x="25114" y="2497"/>
                    </a:moveTo>
                    <a:cubicBezTo>
                      <a:pt x="23846" y="13386"/>
                      <a:pt x="14622" y="21599"/>
                      <a:pt x="3659" y="21600"/>
                    </a:cubicBezTo>
                    <a:cubicBezTo>
                      <a:pt x="2432" y="21600"/>
                      <a:pt x="1208" y="21495"/>
                      <a:pt x="0" y="21287"/>
                    </a:cubicBezTo>
                  </a:path>
                  <a:path w="25114" h="21600" stroke="0" extrusionOk="0">
                    <a:moveTo>
                      <a:pt x="25114" y="2497"/>
                    </a:moveTo>
                    <a:cubicBezTo>
                      <a:pt x="23846" y="13386"/>
                      <a:pt x="14622" y="21599"/>
                      <a:pt x="3659" y="21600"/>
                    </a:cubicBezTo>
                    <a:cubicBezTo>
                      <a:pt x="2432" y="21600"/>
                      <a:pt x="1208" y="21495"/>
                      <a:pt x="0" y="21287"/>
                    </a:cubicBezTo>
                    <a:lnTo>
                      <a:pt x="3659" y="0"/>
                    </a:lnTo>
                    <a:close/>
                  </a:path>
                </a:pathLst>
              </a:custGeom>
              <a:gradFill rotWithShape="1">
                <a:gsLst>
                  <a:gs pos="0">
                    <a:schemeClr val="accent1">
                      <a:gamma/>
                      <a:shade val="69804"/>
                      <a:invGamma/>
                    </a:schemeClr>
                  </a:gs>
                  <a:gs pos="100000">
                    <a:schemeClr val="accent1"/>
                  </a:gs>
                </a:gsLst>
                <a:lin ang="2700000" scaled="1"/>
              </a:gra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990000"/>
                  </a:solidFill>
                  <a:effectLst/>
                  <a:uLnTx/>
                  <a:uFillTx/>
                  <a:latin typeface="Times New Roman" panose="02020603050405020304" pitchFamily="18" charset="0"/>
                  <a:ea typeface="宋体" panose="02010600030101010101" pitchFamily="2" charset="-122"/>
                  <a:cs typeface="+mn-cs"/>
                </a:endParaRPr>
              </a:p>
            </p:txBody>
          </p:sp>
          <p:sp>
            <p:nvSpPr>
              <p:cNvPr id="71" name="Arc 9"/>
              <p:cNvSpPr/>
              <p:nvPr/>
            </p:nvSpPr>
            <p:spPr bwMode="auto">
              <a:xfrm rot="20601702">
                <a:off x="851" y="29"/>
                <a:ext cx="2033" cy="891"/>
              </a:xfrm>
              <a:custGeom>
                <a:avLst/>
                <a:gdLst>
                  <a:gd name="G0" fmla="+- 9843 0 0"/>
                  <a:gd name="G1" fmla="+- 21600 0 0"/>
                  <a:gd name="G2" fmla="+- 21600 0 0"/>
                  <a:gd name="T0" fmla="*/ 0 w 24549"/>
                  <a:gd name="T1" fmla="*/ 2373 h 21600"/>
                  <a:gd name="T2" fmla="*/ 24549 w 24549"/>
                  <a:gd name="T3" fmla="*/ 5780 h 21600"/>
                  <a:gd name="T4" fmla="*/ 9843 w 24549"/>
                  <a:gd name="T5" fmla="*/ 21600 h 21600"/>
                </a:gdLst>
                <a:ahLst/>
                <a:cxnLst>
                  <a:cxn ang="0">
                    <a:pos x="T0" y="T1"/>
                  </a:cxn>
                  <a:cxn ang="0">
                    <a:pos x="T2" y="T3"/>
                  </a:cxn>
                  <a:cxn ang="0">
                    <a:pos x="T4" y="T5"/>
                  </a:cxn>
                </a:cxnLst>
                <a:rect l="0" t="0" r="r" b="b"/>
                <a:pathLst>
                  <a:path w="24549" h="21600" fill="none" extrusionOk="0">
                    <a:moveTo>
                      <a:pt x="0" y="2373"/>
                    </a:moveTo>
                    <a:cubicBezTo>
                      <a:pt x="3046" y="813"/>
                      <a:pt x="6420" y="-1"/>
                      <a:pt x="9843" y="0"/>
                    </a:cubicBezTo>
                    <a:cubicBezTo>
                      <a:pt x="15299" y="0"/>
                      <a:pt x="20553" y="2064"/>
                      <a:pt x="24549" y="5779"/>
                    </a:cubicBezTo>
                  </a:path>
                  <a:path w="24549" h="21600" stroke="0" extrusionOk="0">
                    <a:moveTo>
                      <a:pt x="0" y="2373"/>
                    </a:moveTo>
                    <a:cubicBezTo>
                      <a:pt x="3046" y="813"/>
                      <a:pt x="6420" y="-1"/>
                      <a:pt x="9843" y="0"/>
                    </a:cubicBezTo>
                    <a:cubicBezTo>
                      <a:pt x="15299" y="0"/>
                      <a:pt x="20553" y="2064"/>
                      <a:pt x="24549" y="5779"/>
                    </a:cubicBezTo>
                    <a:lnTo>
                      <a:pt x="9843" y="21600"/>
                    </a:lnTo>
                    <a:close/>
                  </a:path>
                </a:pathLst>
              </a:custGeom>
              <a:gradFill rotWithShape="1">
                <a:gsLst>
                  <a:gs pos="0">
                    <a:schemeClr val="hlink"/>
                  </a:gs>
                  <a:gs pos="100000">
                    <a:schemeClr val="hlink">
                      <a:gamma/>
                      <a:shade val="72549"/>
                      <a:invGamma/>
                    </a:schemeClr>
                  </a:gs>
                </a:gsLst>
                <a:lin ang="2700000" scaled="1"/>
              </a:gra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990000"/>
                  </a:solidFill>
                  <a:effectLst/>
                  <a:uLnTx/>
                  <a:uFillTx/>
                  <a:latin typeface="Times New Roman" panose="02020603050405020304" pitchFamily="18" charset="0"/>
                  <a:ea typeface="宋体" panose="02010600030101010101" pitchFamily="2" charset="-122"/>
                  <a:cs typeface="+mn-cs"/>
                </a:endParaRPr>
              </a:p>
            </p:txBody>
          </p:sp>
          <p:sp>
            <p:nvSpPr>
              <p:cNvPr id="72" name="Arc 10"/>
              <p:cNvSpPr/>
              <p:nvPr/>
            </p:nvSpPr>
            <p:spPr>
              <a:xfrm rot="-998297" flipH="1">
                <a:off x="0" y="403"/>
                <a:ext cx="1796" cy="1302"/>
              </a:xfrm>
              <a:custGeom>
                <a:avLst/>
                <a:gdLst>
                  <a:gd name="txL" fmla="*/ 0 w 21600"/>
                  <a:gd name="txT" fmla="*/ 0 h 30468"/>
                  <a:gd name="txR" fmla="*/ 21600 w 21600"/>
                  <a:gd name="txB" fmla="*/ 30468 h 30468"/>
                </a:gdLst>
                <a:ahLst/>
                <a:cxnLst>
                  <a:cxn ang="0">
                    <a:pos x="0" y="0"/>
                  </a:cxn>
                  <a:cxn ang="0">
                    <a:pos x="1" y="0"/>
                  </a:cxn>
                  <a:cxn ang="0">
                    <a:pos x="0" y="0"/>
                  </a:cxn>
                </a:cxnLst>
                <a:rect l="txL" t="txT" r="txR" b="txB"/>
                <a:pathLst>
                  <a:path w="21600" h="30468" fill="none">
                    <a:moveTo>
                      <a:pt x="8291" y="0"/>
                    </a:moveTo>
                    <a:cubicBezTo>
                      <a:pt x="16349" y="3349"/>
                      <a:pt x="21600" y="11218"/>
                      <a:pt x="21600" y="19945"/>
                    </a:cubicBezTo>
                    <a:cubicBezTo>
                      <a:pt x="21600" y="23628"/>
                      <a:pt x="20657" y="27251"/>
                      <a:pt x="18863" y="30468"/>
                    </a:cubicBezTo>
                  </a:path>
                  <a:path w="21600" h="30468" stroke="0">
                    <a:moveTo>
                      <a:pt x="8291" y="0"/>
                    </a:moveTo>
                    <a:cubicBezTo>
                      <a:pt x="16349" y="3349"/>
                      <a:pt x="21600" y="11218"/>
                      <a:pt x="21600" y="19945"/>
                    </a:cubicBezTo>
                    <a:cubicBezTo>
                      <a:pt x="21600" y="23628"/>
                      <a:pt x="20657" y="27251"/>
                      <a:pt x="18863" y="30468"/>
                    </a:cubicBezTo>
                    <a:lnTo>
                      <a:pt x="0" y="19945"/>
                    </a:lnTo>
                    <a:close/>
                  </a:path>
                </a:pathLst>
              </a:custGeom>
              <a:solidFill>
                <a:srgbClr val="FFCC99"/>
              </a:solidFill>
              <a:ln w="9525">
                <a:noFill/>
              </a:ln>
            </p:spPr>
            <p:txBody>
              <a:bodyPr wrap="none" anchor="ctr"/>
              <a:lstStyle/>
              <a:p>
                <a:endParaRPr lang="zh-CN" altLang="en-US" dirty="0">
                  <a:latin typeface="Times New Roman" panose="02020603050405020304" pitchFamily="18" charset="0"/>
                </a:endParaRPr>
              </a:p>
            </p:txBody>
          </p:sp>
          <p:sp>
            <p:nvSpPr>
              <p:cNvPr id="73" name="未知"/>
              <p:cNvSpPr/>
              <p:nvPr/>
            </p:nvSpPr>
            <p:spPr bwMode="auto">
              <a:xfrm>
                <a:off x="2578" y="972"/>
                <a:ext cx="1105" cy="909"/>
              </a:xfrm>
              <a:custGeom>
                <a:avLst/>
                <a:gdLst/>
                <a:ahLst/>
                <a:cxnLst>
                  <a:cxn ang="0">
                    <a:pos x="9" y="888"/>
                  </a:cxn>
                  <a:cxn ang="0">
                    <a:pos x="1105" y="0"/>
                  </a:cxn>
                  <a:cxn ang="0">
                    <a:pos x="1081" y="256"/>
                  </a:cxn>
                  <a:cxn ang="0">
                    <a:pos x="705" y="704"/>
                  </a:cxn>
                  <a:cxn ang="0">
                    <a:pos x="17" y="1120"/>
                  </a:cxn>
                  <a:cxn ang="0">
                    <a:pos x="9" y="888"/>
                  </a:cxn>
                </a:cxnLst>
                <a:rect l="0" t="0" r="r" b="b"/>
                <a:pathLst>
                  <a:path w="1105" h="1120">
                    <a:moveTo>
                      <a:pt x="9" y="888"/>
                    </a:moveTo>
                    <a:lnTo>
                      <a:pt x="1105" y="0"/>
                    </a:lnTo>
                    <a:lnTo>
                      <a:pt x="1081" y="256"/>
                    </a:lnTo>
                    <a:cubicBezTo>
                      <a:pt x="1014" y="373"/>
                      <a:pt x="882" y="560"/>
                      <a:pt x="705" y="704"/>
                    </a:cubicBezTo>
                    <a:cubicBezTo>
                      <a:pt x="528" y="848"/>
                      <a:pt x="133" y="1089"/>
                      <a:pt x="17" y="1120"/>
                    </a:cubicBezTo>
                    <a:cubicBezTo>
                      <a:pt x="0" y="1038"/>
                      <a:pt x="9" y="888"/>
                      <a:pt x="9" y="888"/>
                    </a:cubicBezTo>
                    <a:close/>
                  </a:path>
                </a:pathLst>
              </a:custGeom>
              <a:gradFill rotWithShape="0">
                <a:gsLst>
                  <a:gs pos="0">
                    <a:schemeClr val="folHlink">
                      <a:gamma/>
                      <a:tint val="45490"/>
                      <a:invGamma/>
                    </a:schemeClr>
                  </a:gs>
                  <a:gs pos="100000">
                    <a:schemeClr val="folHlink"/>
                  </a:gs>
                </a:gsLst>
                <a:lin ang="0" scaled="1"/>
              </a:gradFill>
              <a:ln w="9525">
                <a:noFill/>
                <a:round/>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990000"/>
                  </a:solidFill>
                  <a:effectLst/>
                  <a:uLnTx/>
                  <a:uFillTx/>
                  <a:latin typeface="Times New Roman" panose="02020603050405020304" pitchFamily="18" charset="0"/>
                  <a:ea typeface="宋体" panose="02010600030101010101" pitchFamily="2" charset="-122"/>
                  <a:cs typeface="+mn-cs"/>
                </a:endParaRPr>
              </a:p>
            </p:txBody>
          </p:sp>
          <p:sp>
            <p:nvSpPr>
              <p:cNvPr id="74" name="Arc 12"/>
              <p:cNvSpPr/>
              <p:nvPr/>
            </p:nvSpPr>
            <p:spPr bwMode="auto">
              <a:xfrm rot="20539204">
                <a:off x="1977" y="587"/>
                <a:ext cx="1718" cy="1171"/>
              </a:xfrm>
              <a:custGeom>
                <a:avLst/>
                <a:gdLst>
                  <a:gd name="G0" fmla="+- 0 0 0"/>
                  <a:gd name="G1" fmla="+- 0 0 0"/>
                  <a:gd name="G2" fmla="+- 21600 0 0"/>
                  <a:gd name="T0" fmla="*/ 18016 w 18016"/>
                  <a:gd name="T1" fmla="*/ 11915 h 21282"/>
                  <a:gd name="T2" fmla="*/ 3695 w 18016"/>
                  <a:gd name="T3" fmla="*/ 21282 h 21282"/>
                  <a:gd name="T4" fmla="*/ 0 w 18016"/>
                  <a:gd name="T5" fmla="*/ 0 h 21282"/>
                </a:gdLst>
                <a:ahLst/>
                <a:cxnLst>
                  <a:cxn ang="0">
                    <a:pos x="T0" y="T1"/>
                  </a:cxn>
                  <a:cxn ang="0">
                    <a:pos x="T2" y="T3"/>
                  </a:cxn>
                  <a:cxn ang="0">
                    <a:pos x="T4" y="T5"/>
                  </a:cxn>
                </a:cxnLst>
                <a:rect l="0" t="0" r="r" b="b"/>
                <a:pathLst>
                  <a:path w="18016" h="21282" fill="none" extrusionOk="0">
                    <a:moveTo>
                      <a:pt x="18016" y="11915"/>
                    </a:moveTo>
                    <a:cubicBezTo>
                      <a:pt x="14735" y="16875"/>
                      <a:pt x="9554" y="20264"/>
                      <a:pt x="3694" y="21281"/>
                    </a:cubicBezTo>
                  </a:path>
                  <a:path w="18016" h="21282" stroke="0" extrusionOk="0">
                    <a:moveTo>
                      <a:pt x="18016" y="11915"/>
                    </a:moveTo>
                    <a:cubicBezTo>
                      <a:pt x="14735" y="16875"/>
                      <a:pt x="9554" y="20264"/>
                      <a:pt x="3694" y="21281"/>
                    </a:cubicBezTo>
                    <a:lnTo>
                      <a:pt x="0" y="0"/>
                    </a:lnTo>
                    <a:close/>
                  </a:path>
                </a:pathLst>
              </a:custGeom>
              <a:gradFill rotWithShape="1">
                <a:gsLst>
                  <a:gs pos="0">
                    <a:schemeClr val="folHlink">
                      <a:gamma/>
                      <a:shade val="46275"/>
                      <a:invGamma/>
                    </a:schemeClr>
                  </a:gs>
                  <a:gs pos="100000">
                    <a:schemeClr val="folHlink"/>
                  </a:gs>
                </a:gsLst>
                <a:lin ang="2700000" scaled="1"/>
              </a:gra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990000"/>
                  </a:solidFill>
                  <a:effectLst/>
                  <a:uLnTx/>
                  <a:uFillTx/>
                  <a:latin typeface="Times New Roman" panose="02020603050405020304" pitchFamily="18" charset="0"/>
                  <a:ea typeface="宋体" panose="02010600030101010101" pitchFamily="2" charset="-122"/>
                  <a:cs typeface="+mn-cs"/>
                </a:endParaRPr>
              </a:p>
            </p:txBody>
          </p:sp>
          <p:sp>
            <p:nvSpPr>
              <p:cNvPr id="75" name="未知"/>
              <p:cNvSpPr/>
              <p:nvPr/>
            </p:nvSpPr>
            <p:spPr bwMode="auto">
              <a:xfrm>
                <a:off x="1955" y="1186"/>
                <a:ext cx="648" cy="909"/>
              </a:xfrm>
              <a:custGeom>
                <a:avLst/>
                <a:gdLst/>
                <a:ahLst/>
                <a:cxnLst>
                  <a:cxn ang="0">
                    <a:pos x="648" y="632"/>
                  </a:cxn>
                  <a:cxn ang="0">
                    <a:pos x="648" y="928"/>
                  </a:cxn>
                  <a:cxn ang="0">
                    <a:pos x="0" y="64"/>
                  </a:cxn>
                  <a:cxn ang="0">
                    <a:pos x="96" y="0"/>
                  </a:cxn>
                  <a:cxn ang="0">
                    <a:pos x="648" y="632"/>
                  </a:cxn>
                </a:cxnLst>
                <a:rect l="0" t="0" r="r" b="b"/>
                <a:pathLst>
                  <a:path w="648" h="928">
                    <a:moveTo>
                      <a:pt x="648" y="632"/>
                    </a:moveTo>
                    <a:lnTo>
                      <a:pt x="648" y="928"/>
                    </a:lnTo>
                    <a:lnTo>
                      <a:pt x="0" y="64"/>
                    </a:lnTo>
                    <a:lnTo>
                      <a:pt x="96" y="0"/>
                    </a:lnTo>
                    <a:lnTo>
                      <a:pt x="648" y="632"/>
                    </a:lnTo>
                    <a:close/>
                  </a:path>
                </a:pathLst>
              </a:custGeom>
              <a:gradFill rotWithShape="1">
                <a:gsLst>
                  <a:gs pos="0">
                    <a:schemeClr val="folHlink">
                      <a:gamma/>
                      <a:tint val="45490"/>
                      <a:invGamma/>
                    </a:schemeClr>
                  </a:gs>
                  <a:gs pos="100000">
                    <a:schemeClr val="folHlink"/>
                  </a:gs>
                </a:gsLst>
                <a:lin ang="2700000" scaled="1"/>
              </a:gradFill>
              <a:ln w="9525">
                <a:noFill/>
                <a:round/>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990000"/>
                  </a:solidFill>
                  <a:effectLst/>
                  <a:uLnTx/>
                  <a:uFillTx/>
                  <a:latin typeface="Times New Roman" panose="02020603050405020304" pitchFamily="18" charset="0"/>
                  <a:ea typeface="宋体" panose="02010600030101010101" pitchFamily="2" charset="-122"/>
                  <a:cs typeface="+mn-cs"/>
                </a:endParaRPr>
              </a:p>
            </p:txBody>
          </p:sp>
          <p:sp>
            <p:nvSpPr>
              <p:cNvPr id="76" name="Oval 14"/>
              <p:cNvSpPr/>
              <p:nvPr/>
            </p:nvSpPr>
            <p:spPr>
              <a:xfrm rot="-998298">
                <a:off x="982" y="520"/>
                <a:ext cx="1698" cy="844"/>
              </a:xfrm>
              <a:prstGeom prst="ellipse">
                <a:avLst/>
              </a:prstGeom>
              <a:gradFill rotWithShape="0">
                <a:gsLst>
                  <a:gs pos="0">
                    <a:srgbClr val="000000"/>
                  </a:gs>
                  <a:gs pos="50000">
                    <a:srgbClr val="C1C1C1"/>
                  </a:gs>
                  <a:gs pos="100000">
                    <a:srgbClr val="000000"/>
                  </a:gs>
                </a:gsLst>
                <a:lin ang="0" scaled="1"/>
                <a:tileRect/>
              </a:gradFill>
              <a:ln w="9525">
                <a:noFill/>
              </a:ln>
            </p:spPr>
            <p:txBody>
              <a:bodyPr wrap="none" anchor="ctr"/>
              <a:lstStyle/>
              <a:p>
                <a:endParaRPr lang="zh-CN" altLang="en-US" dirty="0">
                  <a:latin typeface="Times New Roman" panose="02020603050405020304" pitchFamily="18" charset="0"/>
                </a:endParaRPr>
              </a:p>
            </p:txBody>
          </p:sp>
          <p:sp>
            <p:nvSpPr>
              <p:cNvPr id="77" name="Text Box 15"/>
              <p:cNvSpPr txBox="1"/>
              <p:nvPr/>
            </p:nvSpPr>
            <p:spPr>
              <a:xfrm>
                <a:off x="426" y="819"/>
                <a:ext cx="350" cy="751"/>
              </a:xfrm>
              <a:prstGeom prst="rect">
                <a:avLst/>
              </a:prstGeom>
              <a:noFill/>
              <a:ln w="9525">
                <a:noFill/>
              </a:ln>
            </p:spPr>
            <p:txBody>
              <a:bodyPr wrap="square">
                <a:spAutoFit/>
              </a:bodyPr>
              <a:lstStyle/>
              <a:p>
                <a:pPr eaLnBrk="0" hangingPunct="0"/>
                <a:r>
                  <a:rPr lang="zh-CN" altLang="zh-CN" sz="3200" b="0" dirty="0">
                    <a:solidFill>
                      <a:srgbClr val="FFFFFF"/>
                    </a:solidFill>
                    <a:latin typeface="Verdana" panose="020B0604030504040204" pitchFamily="34" charset="0"/>
                  </a:rPr>
                  <a:t>1</a:t>
                </a:r>
                <a:endParaRPr lang="zh-CN" altLang="zh-CN" sz="3200" b="0" dirty="0">
                  <a:solidFill>
                    <a:srgbClr val="FFFFFF"/>
                  </a:solidFill>
                  <a:latin typeface="Verdana" panose="020B0604030504040204" pitchFamily="34" charset="0"/>
                </a:endParaRPr>
              </a:p>
            </p:txBody>
          </p:sp>
          <p:sp>
            <p:nvSpPr>
              <p:cNvPr id="78" name="Text Box 16"/>
              <p:cNvSpPr txBox="1"/>
              <p:nvPr/>
            </p:nvSpPr>
            <p:spPr>
              <a:xfrm>
                <a:off x="1626" y="54"/>
                <a:ext cx="351" cy="751"/>
              </a:xfrm>
              <a:prstGeom prst="rect">
                <a:avLst/>
              </a:prstGeom>
              <a:noFill/>
              <a:ln w="9525">
                <a:noFill/>
              </a:ln>
            </p:spPr>
            <p:txBody>
              <a:bodyPr wrap="square">
                <a:spAutoFit/>
              </a:bodyPr>
              <a:lstStyle/>
              <a:p>
                <a:pPr eaLnBrk="0" hangingPunct="0"/>
                <a:r>
                  <a:rPr lang="zh-CN" altLang="zh-CN" sz="3200" b="0" dirty="0">
                    <a:solidFill>
                      <a:srgbClr val="FFFFFF"/>
                    </a:solidFill>
                    <a:latin typeface="Verdana" panose="020B0604030504040204" pitchFamily="34" charset="0"/>
                  </a:rPr>
                  <a:t>2</a:t>
                </a:r>
                <a:endParaRPr lang="zh-CN" altLang="zh-CN" sz="3200" b="0" dirty="0">
                  <a:solidFill>
                    <a:srgbClr val="FFFFFF"/>
                  </a:solidFill>
                  <a:latin typeface="Verdana" panose="020B0604030504040204" pitchFamily="34" charset="0"/>
                </a:endParaRPr>
              </a:p>
            </p:txBody>
          </p:sp>
          <p:sp>
            <p:nvSpPr>
              <p:cNvPr id="79" name="Text Box 17"/>
              <p:cNvSpPr txBox="1"/>
              <p:nvPr/>
            </p:nvSpPr>
            <p:spPr>
              <a:xfrm>
                <a:off x="2778" y="244"/>
                <a:ext cx="350" cy="751"/>
              </a:xfrm>
              <a:prstGeom prst="rect">
                <a:avLst/>
              </a:prstGeom>
              <a:noFill/>
              <a:ln w="9525">
                <a:noFill/>
              </a:ln>
            </p:spPr>
            <p:txBody>
              <a:bodyPr wrap="square">
                <a:spAutoFit/>
              </a:bodyPr>
              <a:lstStyle/>
              <a:p>
                <a:pPr eaLnBrk="0" hangingPunct="0"/>
                <a:r>
                  <a:rPr lang="zh-CN" altLang="zh-CN" sz="3200" b="0" dirty="0">
                    <a:solidFill>
                      <a:srgbClr val="FFFFFF"/>
                    </a:solidFill>
                    <a:latin typeface="Verdana" panose="020B0604030504040204" pitchFamily="34" charset="0"/>
                  </a:rPr>
                  <a:t>3</a:t>
                </a:r>
                <a:endParaRPr lang="zh-CN" altLang="zh-CN" sz="3200" b="0" dirty="0">
                  <a:solidFill>
                    <a:srgbClr val="FFFFFF"/>
                  </a:solidFill>
                  <a:latin typeface="Verdana" panose="020B0604030504040204" pitchFamily="34" charset="0"/>
                </a:endParaRPr>
              </a:p>
            </p:txBody>
          </p:sp>
          <p:sp>
            <p:nvSpPr>
              <p:cNvPr id="80" name="Text Box 18"/>
              <p:cNvSpPr txBox="1"/>
              <p:nvPr/>
            </p:nvSpPr>
            <p:spPr>
              <a:xfrm>
                <a:off x="2584" y="1013"/>
                <a:ext cx="351" cy="751"/>
              </a:xfrm>
              <a:prstGeom prst="rect">
                <a:avLst/>
              </a:prstGeom>
              <a:noFill/>
              <a:ln w="9525">
                <a:noFill/>
              </a:ln>
            </p:spPr>
            <p:txBody>
              <a:bodyPr wrap="square">
                <a:spAutoFit/>
              </a:bodyPr>
              <a:lstStyle/>
              <a:p>
                <a:pPr eaLnBrk="0" hangingPunct="0"/>
                <a:r>
                  <a:rPr lang="zh-CN" altLang="zh-CN" sz="3200" b="0" dirty="0">
                    <a:solidFill>
                      <a:srgbClr val="FFFFFF"/>
                    </a:solidFill>
                    <a:latin typeface="Verdana" panose="020B0604030504040204" pitchFamily="34" charset="0"/>
                  </a:rPr>
                  <a:t>4</a:t>
                </a:r>
                <a:endParaRPr lang="zh-CN" altLang="zh-CN" sz="3200" b="0" dirty="0">
                  <a:solidFill>
                    <a:srgbClr val="FFFFFF"/>
                  </a:solidFill>
                  <a:latin typeface="Verdana" panose="020B0604030504040204" pitchFamily="34" charset="0"/>
                </a:endParaRPr>
              </a:p>
            </p:txBody>
          </p:sp>
          <p:sp>
            <p:nvSpPr>
              <p:cNvPr id="81" name="Text Box 19"/>
              <p:cNvSpPr txBox="1"/>
              <p:nvPr/>
            </p:nvSpPr>
            <p:spPr>
              <a:xfrm>
                <a:off x="1193" y="1445"/>
                <a:ext cx="350" cy="751"/>
              </a:xfrm>
              <a:prstGeom prst="rect">
                <a:avLst/>
              </a:prstGeom>
              <a:noFill/>
              <a:ln w="9525">
                <a:noFill/>
              </a:ln>
            </p:spPr>
            <p:txBody>
              <a:bodyPr wrap="square">
                <a:spAutoFit/>
              </a:bodyPr>
              <a:lstStyle/>
              <a:p>
                <a:pPr eaLnBrk="0" hangingPunct="0"/>
                <a:r>
                  <a:rPr lang="zh-CN" altLang="zh-CN" sz="3200" b="0" dirty="0">
                    <a:solidFill>
                      <a:srgbClr val="FFFFFF"/>
                    </a:solidFill>
                    <a:latin typeface="Verdana" panose="020B0604030504040204" pitchFamily="34" charset="0"/>
                  </a:rPr>
                  <a:t>5</a:t>
                </a:r>
                <a:endParaRPr lang="zh-CN" altLang="zh-CN" sz="3200" b="0" dirty="0">
                  <a:solidFill>
                    <a:srgbClr val="FFFFFF"/>
                  </a:solidFill>
                  <a:latin typeface="Verdana" panose="020B0604030504040204" pitchFamily="34" charset="0"/>
                </a:endParaRPr>
              </a:p>
            </p:txBody>
          </p:sp>
          <p:sp>
            <p:nvSpPr>
              <p:cNvPr id="82" name="未知"/>
              <p:cNvSpPr/>
              <p:nvPr/>
            </p:nvSpPr>
            <p:spPr>
              <a:xfrm>
                <a:off x="1904" y="1322"/>
                <a:ext cx="544" cy="680"/>
              </a:xfrm>
              <a:custGeom>
                <a:avLst/>
                <a:gdLst>
                  <a:gd name="txL" fmla="*/ 0 w 544"/>
                  <a:gd name="txT" fmla="*/ 0 h 680"/>
                  <a:gd name="txR" fmla="*/ 544 w 544"/>
                  <a:gd name="txB" fmla="*/ 680 h 680"/>
                </a:gdLst>
                <a:ahLst/>
                <a:cxnLst>
                  <a:cxn ang="0">
                    <a:pos x="0" y="16"/>
                  </a:cxn>
                  <a:cxn ang="0">
                    <a:pos x="256" y="528"/>
                  </a:cxn>
                  <a:cxn ang="0">
                    <a:pos x="264" y="680"/>
                  </a:cxn>
                  <a:cxn ang="0">
                    <a:pos x="448" y="624"/>
                  </a:cxn>
                  <a:cxn ang="0">
                    <a:pos x="544" y="576"/>
                  </a:cxn>
                  <a:cxn ang="0">
                    <a:pos x="112" y="0"/>
                  </a:cxn>
                  <a:cxn ang="0">
                    <a:pos x="0" y="16"/>
                  </a:cxn>
                </a:cxnLst>
                <a:rect l="txL" t="txT" r="txR" b="txB"/>
                <a:pathLst>
                  <a:path w="544" h="680">
                    <a:moveTo>
                      <a:pt x="0" y="16"/>
                    </a:moveTo>
                    <a:lnTo>
                      <a:pt x="256" y="528"/>
                    </a:lnTo>
                    <a:lnTo>
                      <a:pt x="264" y="680"/>
                    </a:lnTo>
                    <a:lnTo>
                      <a:pt x="448" y="624"/>
                    </a:lnTo>
                    <a:lnTo>
                      <a:pt x="544" y="576"/>
                    </a:lnTo>
                    <a:lnTo>
                      <a:pt x="112" y="0"/>
                    </a:lnTo>
                    <a:lnTo>
                      <a:pt x="0" y="16"/>
                    </a:lnTo>
                    <a:close/>
                  </a:path>
                </a:pathLst>
              </a:custGeom>
              <a:solidFill>
                <a:schemeClr val="tx2">
                  <a:alpha val="50195"/>
                </a:schemeClr>
              </a:solidFill>
              <a:ln w="9525">
                <a:noFill/>
              </a:ln>
            </p:spPr>
            <p:txBody>
              <a:bodyPr wrap="none" anchor="ctr"/>
              <a:lstStyle/>
              <a:p>
                <a:endParaRPr lang="zh-CN" altLang="en-US" dirty="0">
                  <a:latin typeface="Times New Roman" panose="02020603050405020304" pitchFamily="18" charset="0"/>
                </a:endParaRPr>
              </a:p>
            </p:txBody>
          </p:sp>
          <p:sp>
            <p:nvSpPr>
              <p:cNvPr id="83" name="Oval 21"/>
              <p:cNvSpPr/>
              <p:nvPr/>
            </p:nvSpPr>
            <p:spPr>
              <a:xfrm rot="-998298">
                <a:off x="1046" y="679"/>
                <a:ext cx="1629" cy="687"/>
              </a:xfrm>
              <a:prstGeom prst="ellipse">
                <a:avLst/>
              </a:prstGeom>
              <a:solidFill>
                <a:srgbClr val="FFFFFF"/>
              </a:solidFill>
              <a:ln w="9525">
                <a:noFill/>
              </a:ln>
            </p:spPr>
            <p:txBody>
              <a:bodyPr wrap="none" anchor="ctr"/>
              <a:lstStyle/>
              <a:p>
                <a:endParaRPr lang="zh-CN" altLang="en-US" dirty="0">
                  <a:latin typeface="Times New Roman" panose="02020603050405020304" pitchFamily="18" charset="0"/>
                </a:endParaRPr>
              </a:p>
            </p:txBody>
          </p:sp>
        </p:grpSp>
        <p:sp>
          <p:nvSpPr>
            <p:cNvPr id="84" name="Rectangle 31"/>
            <p:cNvSpPr/>
            <p:nvPr/>
          </p:nvSpPr>
          <p:spPr>
            <a:xfrm>
              <a:off x="5280" y="8639"/>
              <a:ext cx="1738" cy="822"/>
            </a:xfrm>
            <a:prstGeom prst="rect">
              <a:avLst/>
            </a:prstGeom>
            <a:noFill/>
            <a:ln w="9525">
              <a:noFill/>
            </a:ln>
          </p:spPr>
          <p:txBody>
            <a:bodyPr wrap="square" anchor="ctr">
              <a:spAutoFit/>
            </a:bodyPr>
            <a:lstStyle/>
            <a:p>
              <a:pPr algn="l"/>
              <a:r>
                <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rPr>
                <a:t>其他因素 </a:t>
              </a:r>
              <a:endParaRPr lang="zh-CN" altLang="en-US" sz="2800" b="1" kern="0" dirty="0">
                <a:effectLst>
                  <a:outerShdw blurRad="38100" dist="38100" dir="2700000" algn="tl">
                    <a:srgbClr val="000000"/>
                  </a:outerShdw>
                </a:effectLst>
                <a:latin typeface="楷体_GB2312" panose="02010609030101010101" pitchFamily="1" charset="-122"/>
                <a:ea typeface="楷体_GB2312" panose="02010609030101010101" pitchFamily="1" charset="-122"/>
                <a:sym typeface="+mn-ea"/>
              </a:endParaRPr>
            </a:p>
          </p:txBody>
        </p:sp>
        <p:cxnSp>
          <p:nvCxnSpPr>
            <p:cNvPr id="85" name="AutoShape 23"/>
            <p:cNvCxnSpPr/>
            <p:nvPr/>
          </p:nvCxnSpPr>
          <p:spPr>
            <a:xfrm>
              <a:off x="5953" y="6760"/>
              <a:ext cx="731" cy="410"/>
            </a:xfrm>
            <a:prstGeom prst="bentConnector3">
              <a:avLst>
                <a:gd name="adj1" fmla="val 50068"/>
              </a:avLst>
            </a:prstGeom>
            <a:ln w="9525" cap="flat" cmpd="sng">
              <a:solidFill>
                <a:srgbClr val="292929"/>
              </a:solidFill>
              <a:prstDash val="solid"/>
              <a:miter/>
              <a:headEnd type="none" w="med" len="med"/>
              <a:tailEnd type="none" w="med" len="med"/>
            </a:ln>
          </p:spPr>
        </p:cxnSp>
        <p:cxnSp>
          <p:nvCxnSpPr>
            <p:cNvPr id="86" name="AutoShape 26"/>
            <p:cNvCxnSpPr/>
            <p:nvPr/>
          </p:nvCxnSpPr>
          <p:spPr>
            <a:xfrm rot="10800000" flipV="1">
              <a:off x="9648" y="5980"/>
              <a:ext cx="533" cy="362"/>
            </a:xfrm>
            <a:prstGeom prst="bentConnector3">
              <a:avLst>
                <a:gd name="adj1" fmla="val 49912"/>
              </a:avLst>
            </a:prstGeom>
            <a:ln w="9525" cap="flat" cmpd="sng">
              <a:solidFill>
                <a:srgbClr val="292929"/>
              </a:solidFill>
              <a:prstDash val="solid"/>
              <a:miter/>
              <a:headEnd type="none" w="med" len="med"/>
              <a:tailEnd type="none" w="med" len="med"/>
            </a:ln>
          </p:spPr>
        </p:cxnSp>
        <p:cxnSp>
          <p:nvCxnSpPr>
            <p:cNvPr id="87" name="AutoShape 22"/>
            <p:cNvCxnSpPr>
              <a:stCxn id="64" idx="3"/>
            </p:cNvCxnSpPr>
            <p:nvPr/>
          </p:nvCxnSpPr>
          <p:spPr>
            <a:xfrm>
              <a:off x="7389" y="5401"/>
              <a:ext cx="417" cy="578"/>
            </a:xfrm>
            <a:prstGeom prst="bentConnector3">
              <a:avLst>
                <a:gd name="adj1" fmla="val 50000"/>
              </a:avLst>
            </a:prstGeom>
            <a:ln w="9525" cap="flat" cmpd="sng">
              <a:solidFill>
                <a:srgbClr val="292929"/>
              </a:solidFill>
              <a:prstDash val="solid"/>
              <a:miter/>
              <a:headEnd type="none" w="med" len="med"/>
              <a:tailEnd type="none" w="med" len="med"/>
            </a:ln>
          </p:spPr>
        </p:cxnSp>
        <p:cxnSp>
          <p:nvCxnSpPr>
            <p:cNvPr id="88" name="AutoShape 24"/>
            <p:cNvCxnSpPr>
              <a:stCxn id="84" idx="3"/>
            </p:cNvCxnSpPr>
            <p:nvPr/>
          </p:nvCxnSpPr>
          <p:spPr>
            <a:xfrm flipV="1">
              <a:off x="7017" y="8462"/>
              <a:ext cx="636" cy="588"/>
            </a:xfrm>
            <a:prstGeom prst="bentConnector3">
              <a:avLst>
                <a:gd name="adj1" fmla="val 50000"/>
              </a:avLst>
            </a:prstGeom>
            <a:ln w="9525" cap="flat" cmpd="sng">
              <a:solidFill>
                <a:srgbClr val="292929"/>
              </a:solidFill>
              <a:prstDash val="solid"/>
              <a:miter/>
              <a:headEnd type="none" w="med" len="med"/>
              <a:tailEnd type="none" w="med" len="med"/>
            </a:ln>
          </p:spPr>
        </p:cxnSp>
      </p:grpSp>
      <p:sp>
        <p:nvSpPr>
          <p:cNvPr id="5" name="矩形 4"/>
          <p:cNvSpPr/>
          <p:nvPr/>
        </p:nvSpPr>
        <p:spPr>
          <a:xfrm>
            <a:off x="214630" y="-247"/>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病  因</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1409065" y="1619885"/>
            <a:ext cx="10515600" cy="4351655"/>
          </a:xfrm>
        </p:spPr>
        <p:txBody>
          <a:bodyPr vert="horz"/>
          <a:lstStyle/>
          <a:p>
            <a:pPr lvl="0">
              <a:lnSpc>
                <a:spcPct val="150000"/>
              </a:lnSpc>
              <a:buClr>
                <a:schemeClr val="tx2"/>
              </a:buClr>
              <a:buNone/>
              <a:defRPr/>
            </a:pPr>
            <a:r>
              <a:rPr lang="en-US" altLang="zh-CN" sz="360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2.</a:t>
            </a:r>
            <a:r>
              <a:rPr lang="zh-CN" altLang="en-US" sz="360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发病机制：</a:t>
            </a:r>
            <a:endParaRPr lang="en-US" altLang="zh-CN" sz="360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① 骨髓造血干细胞内在缺陷</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② 骨髓造血微循环缺陷</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③ 免疫异常</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④ 遗传倾向</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90000"/>
              </a:lnSpc>
              <a:buClr>
                <a:schemeClr val="tx2"/>
              </a:buClr>
              <a:buNone/>
              <a:defRPr/>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a:off x="214630" y="-247"/>
            <a:ext cx="2225040" cy="706755"/>
          </a:xfrm>
          <a:prstGeom prst="rect">
            <a:avLst/>
          </a:prstGeom>
          <a:noFill/>
          <a:ln w="9525">
            <a:noFill/>
          </a:ln>
        </p:spPr>
        <p:txBody>
          <a:bodyPr vert="horz" wrap="square" lIns="91440" tIns="45720" rIns="91440" bIns="45720" rtlCol="0" anchor="ctr">
            <a:normAutofit/>
          </a:bodyPr>
          <a:p>
            <a:pPr lvl="0" algn="l" fontAlgn="auto">
              <a:lnSpc>
                <a:spcPct val="90000"/>
              </a:lnSpc>
              <a:buClrTx/>
              <a:buSzTx/>
              <a:buFontTx/>
            </a:pPr>
            <a:r>
              <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rPr>
              <a:t>病  因</a:t>
            </a:r>
            <a:endParaRPr lang="zh-CN" altLang="en-US" sz="4000" dirty="0">
              <a:solidFill>
                <a:schemeClr val="bg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3980" y="73025"/>
            <a:ext cx="5213350" cy="527050"/>
          </a:xfrm>
        </p:spPr>
        <p:txBody>
          <a:bodyPr>
            <a:noAutofit/>
          </a:bodyPr>
          <a:lstStyle/>
          <a:p>
            <a:pPr lvl="0" algn="l"/>
            <a:r>
              <a:rPr lang="zh-CN" altLang="en-US" sz="4000" dirty="0" smtClean="0">
                <a:solidFill>
                  <a:schemeClr val="bg1"/>
                </a:solidFill>
                <a:sym typeface="+mn-ea"/>
              </a:rPr>
              <a:t>临床表现</a:t>
            </a: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661670" y="1318895"/>
            <a:ext cx="11400790" cy="4351655"/>
          </a:xfrm>
        </p:spPr>
        <p:txBody>
          <a:bodyPr vert="horz">
            <a:normAutofit lnSpcReduction="20000"/>
          </a:bodyPr>
          <a:lstStyle/>
          <a:p>
            <a:pPr>
              <a:buNone/>
            </a:pPr>
            <a:r>
              <a:rPr lang="zh-CN" altLang="en-US"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主要表现：进行</a:t>
            </a:r>
            <a:r>
              <a:rPr lang="zh-CN" altLang="en-US" kern="0" dirty="0">
                <a:solidFill>
                  <a:srgbClr val="FF0000"/>
                </a:solidFill>
                <a:effectLst/>
                <a:latin typeface="微软雅黑" panose="020B0503020204020204" charset="-122"/>
                <a:ea typeface="微软雅黑" panose="020B0503020204020204" charset="-122"/>
                <a:cs typeface="微软雅黑" panose="020B0503020204020204" charset="-122"/>
                <a:sym typeface="+mn-ea"/>
              </a:rPr>
              <a:t>性贫血、出血</a:t>
            </a:r>
            <a:r>
              <a:rPr lang="zh-CN" altLang="en-US"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、感染、无</a:t>
            </a:r>
            <a:r>
              <a:rPr lang="zh-CN" altLang="en-US" kern="0" dirty="0">
                <a:solidFill>
                  <a:srgbClr val="FF0000"/>
                </a:solidFill>
                <a:effectLst/>
                <a:latin typeface="微软雅黑" panose="020B0503020204020204" charset="-122"/>
                <a:ea typeface="微软雅黑" panose="020B0503020204020204" charset="-122"/>
                <a:cs typeface="微软雅黑" panose="020B0503020204020204" charset="-122"/>
                <a:sym typeface="+mn-ea"/>
              </a:rPr>
              <a:t>肝、脾、淋巴结肿大。</a:t>
            </a:r>
            <a:endParaRPr lang="zh-CN" altLang="en-US" kern="0" dirty="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．急性再</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障： </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较少见，起病急、病情重，早期出现出血、感染，</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随后进行</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性贫血</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。皮肤</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粘膜、内脏</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出血，</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甚至颅内出血（主要死因），病人</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多在6～12个月内死亡。</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en-US" altLang="zh-CN"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慢性再</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障：  </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较多见，起病缓，病程长，贫血为</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主要，</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感染、出血较轻，以皮肤、粘膜为主</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。感染</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以呼吸道多见</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。经</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治疗约有30%～50%的病人痊愈。</a:t>
            </a:r>
            <a:b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b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endParaRPr>
          </a:p>
          <a:p>
            <a:pPr>
              <a:buNone/>
            </a:pP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4418330" cy="686435"/>
          </a:xfrm>
        </p:spPr>
        <p:txBody>
          <a:bodyPr>
            <a:normAutofit/>
          </a:bodyPr>
          <a:lstStyle/>
          <a:p>
            <a:pPr lvl="0" algn="l"/>
            <a:r>
              <a:rPr lang="zh-CN" altLang="en-US" sz="4000" dirty="0" smtClean="0">
                <a:solidFill>
                  <a:schemeClr val="bg1"/>
                </a:solidFill>
              </a:rPr>
              <a:t>辅助检查</a:t>
            </a:r>
            <a:endParaRPr lang="zh-CN" altLang="en-US" sz="4000" dirty="0" smtClean="0">
              <a:solidFill>
                <a:schemeClr val="bg1"/>
              </a:solidFill>
            </a:endParaRPr>
          </a:p>
        </p:txBody>
      </p:sp>
      <p:sp>
        <p:nvSpPr>
          <p:cNvPr id="4" name="文本占位符 3"/>
          <p:cNvSpPr>
            <a:spLocks noGrp="1"/>
          </p:cNvSpPr>
          <p:nvPr>
            <p:ph type="body" orient="vert" idx="4294967295"/>
          </p:nvPr>
        </p:nvSpPr>
        <p:spPr>
          <a:xfrm>
            <a:off x="185420" y="1524635"/>
            <a:ext cx="11821795" cy="4351655"/>
          </a:xfrm>
        </p:spPr>
        <p:txBody>
          <a:bodyPr vert="horz">
            <a:normAutofit lnSpcReduction="20000"/>
          </a:bodyPr>
          <a:lstStyle/>
          <a:p>
            <a:pPr marL="0" indent="0">
              <a:lnSpc>
                <a:spcPct val="150000"/>
              </a:lnSpc>
              <a:buNone/>
            </a:pP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1.血常规：三系血细胞减少。网织红细胞绝对值降低。</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急性再障中性粒细胞常低于0.5×10</a:t>
            </a:r>
            <a:r>
              <a:rPr lang="zh-CN" altLang="en-US" sz="2400" kern="0" baseline="30000" dirty="0">
                <a:solidFill>
                  <a:schemeClr val="tx1"/>
                </a:solidFill>
                <a:effectLst/>
                <a:uFillTx/>
                <a:latin typeface="微软雅黑" panose="020B0503020204020204" charset="-122"/>
                <a:ea typeface="微软雅黑" panose="020B0503020204020204" charset="-122"/>
                <a:cs typeface="微软雅黑" panose="020B0503020204020204" charset="-122"/>
                <a:sym typeface="+mn-ea"/>
              </a:rPr>
              <a:t>9</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/L</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，慢性</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再障＞0.5×10</a:t>
            </a:r>
            <a:r>
              <a:rPr lang="zh-CN" altLang="en-US" sz="2400" kern="0" baseline="30000" dirty="0">
                <a:solidFill>
                  <a:schemeClr val="tx1"/>
                </a:solidFill>
                <a:effectLst/>
                <a:uFillTx/>
                <a:latin typeface="微软雅黑" panose="020B0503020204020204" charset="-122"/>
                <a:ea typeface="微软雅黑" panose="020B0503020204020204" charset="-122"/>
                <a:cs typeface="微软雅黑" panose="020B0503020204020204" charset="-122"/>
                <a:sym typeface="+mn-ea"/>
              </a:rPr>
              <a:t>9</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L</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骨髓象：急性型多</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部位骨髓增生低下或极度低下，粒、红两系均明显减少，无</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巨核细胞；慢性</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型骨髓增生减低，可出现局灶性增生</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，但</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巨核细胞均减少。</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.骨髓活组织检查</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：骨髓</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活检红骨髓显著减少，</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重型者骨髓组织</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出现</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脂肪细胞</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比例增多。</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endParaRPr lang="zh-CN" altLang="en-US" sz="9600" b="1">
              <a:solidFill>
                <a:srgbClr val="5A84AF"/>
              </a:solidFill>
              <a:latin typeface="黑体" panose="02010609060101010101" pitchFamily="2" charset="-122"/>
              <a:ea typeface="黑体" panose="02010609060101010101" pitchFamily="2" charset="-122"/>
            </a:endParaRPr>
          </a:p>
          <a:p>
            <a:r>
              <a:rPr lang="zh-CN" altLang="en-US" sz="9600" b="1">
                <a:solidFill>
                  <a:srgbClr val="5A84AF"/>
                </a:solidFill>
                <a:latin typeface="黑体" panose="02010609060101010101" pitchFamily="2" charset="-122"/>
                <a:ea typeface="黑体" panose="02010609060101010101" pitchFamily="2" charset="-122"/>
              </a:rPr>
              <a:t>录</a:t>
            </a:r>
            <a:endParaRPr lang="zh-CN" altLang="en-US" sz="9600" b="1">
              <a:solidFill>
                <a:srgbClr val="5A84AF"/>
              </a:solidFill>
              <a:latin typeface="黑体" panose="02010609060101010101" pitchFamily="2" charset="-122"/>
              <a:ea typeface="黑体" panose="02010609060101010101" pitchFamily="2"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rPr>
                <a:t>内分泌与代谢性</a:t>
              </a:r>
              <a:r>
                <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风湿性</a:t>
              </a:r>
              <a:r>
                <a:rPr lang="zh-CN"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3" name="组合 22"/>
          <p:cNvGrpSpPr/>
          <p:nvPr>
            <p:custDataLst>
              <p:tags r:id="rId8"/>
            </p:custDataLst>
          </p:nvPr>
        </p:nvGrpSpPr>
        <p:grpSpPr>
          <a:xfrm>
            <a:off x="3968022" y="2553957"/>
            <a:ext cx="3498580" cy="539984"/>
            <a:chOff x="1397186" y="3857714"/>
            <a:chExt cx="4225649" cy="549589"/>
          </a:xfrm>
        </p:grpSpPr>
        <p:sp>
          <p:nvSpPr>
            <p:cNvPr id="24" name="_14"/>
            <p:cNvSpPr txBox="1">
              <a:spLocks noChangeArrowheads="1"/>
            </p:cNvSpPr>
            <p:nvPr>
              <p:custDataLst>
                <p:tags r:id="rId9"/>
              </p:custDataLst>
            </p:nvPr>
          </p:nvSpPr>
          <p:spPr bwMode="auto">
            <a:xfrm>
              <a:off x="1397186" y="3857714"/>
              <a:ext cx="1171922"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血液系统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神经系统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外科学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总论</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运动系统疾病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再障骨髓象"/>
          <p:cNvPicPr>
            <a:picLocks noChangeAspect="1"/>
          </p:cNvPicPr>
          <p:nvPr/>
        </p:nvPicPr>
        <p:blipFill>
          <a:blip r:embed="rId1" cstate="print"/>
          <a:stretch>
            <a:fillRect/>
          </a:stretch>
        </p:blipFill>
        <p:spPr>
          <a:xfrm>
            <a:off x="6384032" y="2060848"/>
            <a:ext cx="4070350" cy="3600400"/>
          </a:xfrm>
          <a:prstGeom prst="rect">
            <a:avLst/>
          </a:prstGeom>
          <a:noFill/>
          <a:ln w="9525">
            <a:noFill/>
          </a:ln>
        </p:spPr>
      </p:pic>
      <p:pic>
        <p:nvPicPr>
          <p:cNvPr id="15363" name="Picture 3" descr="正常骨髓象"/>
          <p:cNvPicPr>
            <a:picLocks noChangeAspect="1"/>
          </p:cNvPicPr>
          <p:nvPr/>
        </p:nvPicPr>
        <p:blipFill>
          <a:blip r:embed="rId2" cstate="print"/>
          <a:stretch>
            <a:fillRect/>
          </a:stretch>
        </p:blipFill>
        <p:spPr>
          <a:xfrm>
            <a:off x="1775520" y="2060848"/>
            <a:ext cx="4350385" cy="3528392"/>
          </a:xfrm>
          <a:prstGeom prst="rect">
            <a:avLst/>
          </a:prstGeom>
          <a:noFill/>
          <a:ln w="9525">
            <a:noFill/>
          </a:ln>
        </p:spPr>
      </p:pic>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1000" fill="hold"/>
                                        <p:tgtEl>
                                          <p:spTgt spid="15363"/>
                                        </p:tgtEl>
                                        <p:attrNameLst>
                                          <p:attrName>ppt_w</p:attrName>
                                        </p:attrNameLst>
                                      </p:cBhvr>
                                      <p:tavLst>
                                        <p:tav tm="0">
                                          <p:val>
                                            <p:fltVal val="0"/>
                                          </p:val>
                                        </p:tav>
                                        <p:tav tm="100000">
                                          <p:val>
                                            <p:strVal val="#ppt_w"/>
                                          </p:val>
                                        </p:tav>
                                      </p:tavLst>
                                    </p:anim>
                                    <p:anim calcmode="lin" valueType="num">
                                      <p:cBhvr>
                                        <p:cTn id="8" dur="1000" fill="hold"/>
                                        <p:tgtEl>
                                          <p:spTgt spid="15363"/>
                                        </p:tgtEl>
                                        <p:attrNameLst>
                                          <p:attrName>ppt_h</p:attrName>
                                        </p:attrNameLst>
                                      </p:cBhvr>
                                      <p:tavLst>
                                        <p:tav tm="0">
                                          <p:val>
                                            <p:fltVal val="0"/>
                                          </p:val>
                                        </p:tav>
                                        <p:tav tm="100000">
                                          <p:val>
                                            <p:strVal val="#ppt_h"/>
                                          </p:val>
                                        </p:tav>
                                      </p:tavLst>
                                    </p:anim>
                                    <p:anim calcmode="lin" valueType="num">
                                      <p:cBhvr>
                                        <p:cTn id="9" dur="1000" fill="hold"/>
                                        <p:tgtEl>
                                          <p:spTgt spid="153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36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 calcmode="lin" valueType="num">
                                      <p:cBhvr>
                                        <p:cTn id="15" dur="1000" fill="hold"/>
                                        <p:tgtEl>
                                          <p:spTgt spid="15362"/>
                                        </p:tgtEl>
                                        <p:attrNameLst>
                                          <p:attrName>ppt_w</p:attrName>
                                        </p:attrNameLst>
                                      </p:cBhvr>
                                      <p:tavLst>
                                        <p:tav tm="0">
                                          <p:val>
                                            <p:fltVal val="0"/>
                                          </p:val>
                                        </p:tav>
                                        <p:tav tm="100000">
                                          <p:val>
                                            <p:strVal val="#ppt_w"/>
                                          </p:val>
                                        </p:tav>
                                      </p:tavLst>
                                    </p:anim>
                                    <p:anim calcmode="lin" valueType="num">
                                      <p:cBhvr>
                                        <p:cTn id="16" dur="1000" fill="hold"/>
                                        <p:tgtEl>
                                          <p:spTgt spid="15362"/>
                                        </p:tgtEl>
                                        <p:attrNameLst>
                                          <p:attrName>ppt_h</p:attrName>
                                        </p:attrNameLst>
                                      </p:cBhvr>
                                      <p:tavLst>
                                        <p:tav tm="0">
                                          <p:val>
                                            <p:fltVal val="0"/>
                                          </p:val>
                                        </p:tav>
                                        <p:tav tm="100000">
                                          <p:val>
                                            <p:strVal val="#ppt_h"/>
                                          </p:val>
                                        </p:tav>
                                      </p:tavLst>
                                    </p:anim>
                                    <p:anim calcmode="lin" valueType="num">
                                      <p:cBhvr>
                                        <p:cTn id="17" dur="1000" fill="hold"/>
                                        <p:tgtEl>
                                          <p:spTgt spid="1536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536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1565910" cy="644525"/>
          </a:xfrm>
        </p:spPr>
        <p:txBody>
          <a:bodyPr>
            <a:normAutofit fontScale="90000"/>
          </a:bodyPr>
          <a:lstStyle/>
          <a:p>
            <a:pPr lvl="0" algn="ctr"/>
            <a:r>
              <a:rPr lang="zh-CN" altLang="en-US" sz="4000" dirty="0">
                <a:solidFill>
                  <a:schemeClr val="bg1"/>
                </a:solidFill>
                <a:sym typeface="+mn-ea"/>
              </a:rPr>
              <a:t>诊  断</a:t>
            </a:r>
            <a:endParaRPr lang="zh-CN" altLang="en-US" sz="4000" dirty="0">
              <a:solidFill>
                <a:schemeClr val="bg1"/>
              </a:solidFill>
              <a:sym typeface="+mn-ea"/>
            </a:endParaRPr>
          </a:p>
        </p:txBody>
      </p:sp>
      <p:sp>
        <p:nvSpPr>
          <p:cNvPr id="4" name="文本占位符 3"/>
          <p:cNvSpPr>
            <a:spLocks noGrp="1"/>
          </p:cNvSpPr>
          <p:nvPr>
            <p:ph type="body" orient="vert" idx="4294967295"/>
          </p:nvPr>
        </p:nvSpPr>
        <p:spPr>
          <a:xfrm>
            <a:off x="786765" y="1252855"/>
            <a:ext cx="11142980" cy="4351655"/>
          </a:xfrm>
        </p:spPr>
        <p:txBody>
          <a:bodyPr vert="horz">
            <a:normAutofit lnSpcReduction="20000"/>
            <a:scene3d>
              <a:camera prst="orthographicFront"/>
              <a:lightRig rig="soft" dir="t">
                <a:rot lat="0" lon="0" rev="15600000"/>
              </a:lightRig>
            </a:scene3d>
            <a:sp3d extrusionH="57150" prstMaterial="softEdge">
              <a:bevelT w="25400" h="38100"/>
            </a:sp3d>
          </a:bodyPr>
          <a:lstStyle/>
          <a:p>
            <a:pPr>
              <a:lnSpc>
                <a:spcPct val="150000"/>
              </a:lnSpc>
              <a:buClr>
                <a:srgbClr val="5B9BD5"/>
              </a:buClr>
              <a:buFont typeface="Wingdings" panose="05000000000000000000" charset="0"/>
              <a:buChar char="u"/>
            </a:pP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1.进行性贫血、伴出血、感染，多无肝、脾、淋巴结肿大；</a:t>
            </a: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2.血象检查全血细胞减少，网织红细胞绝对值减少，骨髓象检查多部位增生低下或重度减低，巨核细胞减少</a:t>
            </a: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3.一般抗贫血药物治疗无效，能除外其他全血细胞减少的疾病，可诊断为再障。</a:t>
            </a: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dirty="0">
                <a:solidFill>
                  <a:schemeClr val="tx1"/>
                </a:solidFill>
                <a:effectLst/>
                <a:latin typeface="微软雅黑" panose="020B0503020204020204" charset="-122"/>
                <a:ea typeface="微软雅黑" panose="020B0503020204020204" charset="-122"/>
                <a:cs typeface="微软雅黑" panose="020B0503020204020204" charset="-122"/>
                <a:sym typeface="+mn-ea"/>
              </a:rPr>
              <a:t>     </a:t>
            </a:r>
            <a:endParaRPr lang="zh-CN" altLang="en-US"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22250" y="73025"/>
            <a:ext cx="2861310" cy="518160"/>
          </a:xfrm>
        </p:spPr>
        <p:txBody>
          <a:bodyPr>
            <a:noAutofit/>
          </a:body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292100" y="1268730"/>
            <a:ext cx="11093450" cy="5112385"/>
          </a:xfrm>
        </p:spPr>
        <p:txBody>
          <a:bodyPr vert="horz">
            <a:normAutofit fontScale="80000"/>
          </a:bodyPr>
          <a:lstStyle/>
          <a:p>
            <a:pPr>
              <a:lnSpc>
                <a:spcPct val="150000"/>
              </a:lnSpc>
            </a:pPr>
            <a:r>
              <a:rPr lang="zh-CN" altLang="en-US"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治疗原则：消除病因、支持、对症治疗。</a:t>
            </a:r>
            <a:endParaRPr lang="en-US" altLang="zh-CN"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1．</a:t>
            </a:r>
            <a:r>
              <a:rPr lang="zh-CN" altLang="en-US"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消除病因</a:t>
            </a:r>
            <a:r>
              <a:rPr lang="zh-CN" altLang="en-US"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祛除或避免周围环境中可能导致骨髓损害的因素，禁用对骨髓有抑制的药物。</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2.</a:t>
            </a:r>
            <a:r>
              <a:rPr lang="zh-CN" altLang="en-US"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对症和支持治疗</a:t>
            </a:r>
            <a:r>
              <a:rPr lang="zh-CN" altLang="en-US"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32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）防治感染：注意个人和环境卫生，减少感染机会。发生感染时早用有效抗生素。白细胞数低于＜1×10</a:t>
            </a:r>
            <a:r>
              <a:rPr lang="zh-CN" altLang="en-US" sz="2400"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9</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/L时可采取保护性隔离。</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）止血：皮肤、鼻黏膜出血可用止血药物。出血严重可输浓缩血小板或新鲜冷冻血浆。</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）纠正贫血：输血是主要的支持疗法。特别是成分输血，如血红蛋白＜60g/L，可输注红细胞。</a:t>
            </a:r>
            <a:endPar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95960" y="1017905"/>
            <a:ext cx="11297920" cy="5159375"/>
          </a:xfrm>
        </p:spPr>
        <p:txBody>
          <a:bodyPr>
            <a:noAutofit/>
          </a:bodyPr>
          <a:lstStyle/>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（4）脾切除：适合于慢性再障</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300" kern="0"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3</a:t>
            </a:r>
            <a:r>
              <a:rPr lang="zh-CN" altLang="en-US" sz="2300" kern="0"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、药物治疗：</a:t>
            </a:r>
            <a:endParaRPr lang="zh-CN" altLang="en-US" sz="2300" kern="0" dirty="0" smtClean="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r>
              <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a:t>
            </a: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）促进造血治疗：</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① 雄激素：是治疗慢性再障的首选药物，可刺激肾脏产生促红细胞生成素，并直接作用于骨髓促进红细胞生成。</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司坦唑醇 2mg，</a:t>
            </a:r>
            <a:r>
              <a:rPr lang="en-US" altLang="zh-CN" sz="2300" kern="0" dirty="0" err="1"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Tid</a:t>
            </a: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安雄 40～80mg</a:t>
            </a:r>
            <a:r>
              <a:rPr lang="en-US" altLang="zh-CN" sz="2300" kern="0" dirty="0" err="1"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Tid</a:t>
            </a: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达那唑0.2g，</a:t>
            </a:r>
            <a:r>
              <a:rPr lang="en-US" altLang="zh-CN" sz="2300" kern="0" dirty="0" err="1"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Tid</a:t>
            </a:r>
            <a:r>
              <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丙酸睾酮100mg/d肌注</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② 造血生长因子：适用于SAA</a:t>
            </a: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     </a:t>
            </a:r>
            <a:endParaRPr lang="zh-CN" altLang="en-US" sz="2300" kern="0" dirty="0" smtClean="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br>
              <a:rPr lang="zh-CN" altLang="en-US" sz="2300" b="0" dirty="0" smtClean="0">
                <a:solidFill>
                  <a:schemeClr val="tx1">
                    <a:lumMod val="50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br>
            <a:endParaRPr lang="zh-CN" altLang="en-US" sz="2300"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endParaRPr lang="zh-CN" altLang="en-US" sz="900"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nvSpPr>
        <p:spPr>
          <a:xfrm>
            <a:off x="222250" y="73025"/>
            <a:ext cx="2861310" cy="5181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94970" y="1163955"/>
            <a:ext cx="11383645" cy="4351655"/>
          </a:xfrm>
        </p:spPr>
        <p:txBody>
          <a:bodyPr>
            <a:normAutofit/>
          </a:bodyPr>
          <a:lstStyle/>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免疫抑制剂：是目前治疗重型再生障碍性贫血的首选药物，具有抑制</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淋巴细胞或非特异性自身免疫反应的作用。</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① 抗淋巴/胸腺细胞球蛋白（ALG/ATG）：用于SAA。</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② 环孢素：6mg/kg·d左右，疗程一般长于1年。</a:t>
            </a:r>
            <a:b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③ 其他：环磷酰胺、甲泼尼龙等</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endParaRPr lang="zh-CN" altLang="en-US" sz="2400" dirty="0">
              <a:effectLst/>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nvSpPr>
        <p:spPr>
          <a:xfrm>
            <a:off x="222250" y="73025"/>
            <a:ext cx="2861310" cy="5181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481330" y="1318895"/>
            <a:ext cx="10515600" cy="4351655"/>
          </a:xfrm>
        </p:spPr>
        <p:txBody>
          <a:bodyPr vert="horz"/>
          <a:lstStyle/>
          <a:p>
            <a:pPr>
              <a:lnSpc>
                <a:spcPct val="150000"/>
              </a:lnSpc>
              <a:buNone/>
            </a:pP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（3）改善骨髓造血环境</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：硝酸</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士的宁、一叶萩碱和654-2等</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4）脾切除</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：适合于</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慢性再</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障</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5）造血干细胞移植：对40岁以下、起病不久、未输血、无</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感染等可</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考虑造血干细胞移植。</a:t>
            </a: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747395" y="1327150"/>
            <a:ext cx="10763885" cy="4351655"/>
          </a:xfrm>
        </p:spPr>
        <p:txBody>
          <a:bodyPr/>
          <a:lstStyle/>
          <a:p>
            <a:pPr>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、支持和对症治疗：</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(1)</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预防和控制感染：作好个人卫生和环境的清洁消毒，减少感染的机会。发生感染时，早期使用强力抗生素，以防止感染扩散。治疗再生障碍性贫血</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止血：皮肤、鼻黏膜出血可用止血药物。出血严重可输浓缩血小板或新鲜冷冻血浆。</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输血：主要的支持疗法。特别是成分输血，如浓缩红细胞等。</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 name="标题 1"/>
          <p:cNvSpPr>
            <a:spLocks noGrp="1"/>
          </p:cNvSpPr>
          <p:nvPr/>
        </p:nvSpPr>
        <p:spPr>
          <a:xfrm>
            <a:off x="222250" y="73025"/>
            <a:ext cx="2861310" cy="5181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404745" y="0"/>
            <a:ext cx="8170545" cy="845185"/>
          </a:xfrm>
        </p:spPr>
        <p:txBody>
          <a:bodyPr>
            <a:normAutofit fontScale="90000"/>
          </a:bodyPr>
          <a:lstStyle/>
          <a:p>
            <a:pPr algn="l"/>
            <a:r>
              <a:rPr lang="zh-CN" altLang="en-US" sz="2400" dirty="0" smtClean="0">
                <a:solidFill>
                  <a:schemeClr val="bg1"/>
                </a:solidFill>
              </a:rPr>
              <a:t>             </a:t>
            </a:r>
            <a:br>
              <a:rPr lang="en-US" altLang="zh-CN" sz="2400" dirty="0" smtClean="0">
                <a:solidFill>
                  <a:schemeClr val="bg1"/>
                </a:solidFill>
              </a:rPr>
            </a:br>
            <a:r>
              <a:rPr lang="en-US" altLang="zh-CN" sz="2400" dirty="0" smtClean="0">
                <a:solidFill>
                  <a:schemeClr val="bg1"/>
                </a:solidFill>
              </a:rPr>
              <a:t>              </a:t>
            </a:r>
            <a:br>
              <a:rPr lang="en-US" altLang="zh-CN" sz="2400" dirty="0" smtClean="0">
                <a:solidFill>
                  <a:schemeClr val="bg1"/>
                </a:solidFill>
              </a:rPr>
            </a:br>
            <a:r>
              <a:rPr lang="en-US" altLang="zh-CN" sz="2400" dirty="0" smtClean="0">
                <a:solidFill>
                  <a:schemeClr val="bg1"/>
                </a:solidFill>
              </a:rPr>
              <a:t>                </a:t>
            </a:r>
            <a:r>
              <a:rPr lang="zh-CN" altLang="en-US" sz="4000" dirty="0" smtClean="0">
                <a:solidFill>
                  <a:schemeClr val="bg1"/>
                </a:solidFill>
              </a:rPr>
              <a:t>情景分析</a:t>
            </a:r>
            <a:br>
              <a:rPr lang="zh-CN" altLang="en-US" dirty="0" smtClean="0">
                <a:solidFill>
                  <a:schemeClr val="bg1"/>
                </a:solidFill>
              </a:rPr>
            </a:br>
            <a:endParaRPr lang="zh-CN" altLang="en-US" dirty="0" smtClean="0">
              <a:solidFill>
                <a:schemeClr val="bg1"/>
              </a:solidFill>
            </a:endParaRPr>
          </a:p>
        </p:txBody>
      </p:sp>
      <p:sp>
        <p:nvSpPr>
          <p:cNvPr id="4" name="文本占位符 3"/>
          <p:cNvSpPr>
            <a:spLocks noGrp="1"/>
          </p:cNvSpPr>
          <p:nvPr>
            <p:ph type="body" orient="vert" idx="4294967295"/>
          </p:nvPr>
        </p:nvSpPr>
        <p:spPr>
          <a:xfrm>
            <a:off x="1012825" y="1370330"/>
            <a:ext cx="10266680" cy="4351655"/>
          </a:xfrm>
        </p:spPr>
        <p:txBody>
          <a:bodyPr vert="horz"/>
          <a:lstStyle/>
          <a:p>
            <a:pPr>
              <a:lnSpc>
                <a:spcPct val="150000"/>
              </a:lnSpc>
              <a:buNone/>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病人的辅助检查：该病人还需检查骨髓</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诊断依据：主要依据病人职业（油漆工）、临床表现（下肢皮肤出血点，刷牙出血，服过20多剂中药不见好转），血象检查（Hb 56g/L，RBC 2.1×10</a:t>
            </a:r>
            <a:r>
              <a:rPr lang="zh-CN" altLang="en-US"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12</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/L，网织红细胞0.1%，WBC 2.8×10</a:t>
            </a:r>
            <a:r>
              <a:rPr lang="zh-CN" altLang="en-US"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9</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/L，plt 38×10</a:t>
            </a:r>
            <a:r>
              <a:rPr lang="zh-CN" altLang="en-US"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9</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/L）。 </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0960" y="0"/>
            <a:ext cx="10515600" cy="880745"/>
          </a:xfrm>
        </p:spPr>
        <p:txBody>
          <a:bodyPr/>
          <a:lstStyle/>
          <a:p>
            <a:pPr algn="ctr"/>
            <a:r>
              <a:rPr lang="zh-CN" altLang="en-US" sz="4000" dirty="0" smtClean="0">
                <a:solidFill>
                  <a:schemeClr val="bg1"/>
                </a:solidFill>
              </a:rPr>
              <a:t>作  业</a:t>
            </a:r>
            <a:endParaRPr lang="zh-CN" altLang="en-US" sz="4000" dirty="0" smtClean="0">
              <a:solidFill>
                <a:schemeClr val="bg1"/>
              </a:solidFill>
            </a:endParaRPr>
          </a:p>
        </p:txBody>
      </p:sp>
      <p:sp>
        <p:nvSpPr>
          <p:cNvPr id="3" name="内容占位符 2"/>
          <p:cNvSpPr>
            <a:spLocks noGrp="1"/>
          </p:cNvSpPr>
          <p:nvPr>
            <p:ph idx="4294967295"/>
          </p:nvPr>
        </p:nvSpPr>
        <p:spPr>
          <a:xfrm>
            <a:off x="1417320" y="1155065"/>
            <a:ext cx="9244330" cy="4351655"/>
          </a:xfrm>
        </p:spPr>
        <p:txBody>
          <a:bodyPr/>
          <a:lstStyle/>
          <a:p>
            <a:pPr>
              <a:lnSpc>
                <a:spcPct val="150000"/>
              </a:lnSpc>
              <a:buNone/>
            </a:pPr>
            <a:r>
              <a:rPr lang="en-US" altLang="zh-CN"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试述何谓再生障碍性贫血？</a:t>
            </a:r>
            <a:endParaRPr lang="en-US" altLang="zh-CN"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en-US" altLang="zh-CN"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再生障碍性贫血的特征性表现？主要治疗方法？</a:t>
            </a:r>
            <a:endParaRPr lang="zh-CN" altLang="en-US" sz="32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任务二</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过敏性紫癜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Grp="1"/>
          </p:cNvSpPr>
          <p:nvPr>
            <p:ph type="ctrTitle" idx="4294967295"/>
          </p:nvPr>
        </p:nvSpPr>
        <p:spPr>
          <a:xfrm>
            <a:off x="335280" y="1340485"/>
            <a:ext cx="11020425" cy="6877685"/>
          </a:xfrm>
          <a:noFill/>
          <a:ln w="9525">
            <a:noFill/>
          </a:ln>
        </p:spPr>
        <p:txBody>
          <a:bodyPr wrap="square" anchor="t">
            <a:spAutoFit/>
          </a:bodyPr>
          <a:lstStyle/>
          <a:p>
            <a:pPr lvl="0" algn="ctr" fontAlgn="base">
              <a:lnSpc>
                <a:spcPct val="150000"/>
              </a:lnSpc>
              <a:buClrTx/>
              <a:buSzTx/>
              <a:buFont typeface="Arial" panose="020B0604020202020204" pitchFamily="34" charset="0"/>
            </a:pPr>
            <a:r>
              <a:rPr lang="zh-CN" altLang="en-US" sz="6600" b="1" dirty="0">
                <a:solidFill>
                  <a:srgbClr val="0070C0"/>
                </a:solidFill>
                <a:cs typeface="+mn-cs"/>
                <a:sym typeface="+mn-ea"/>
              </a:rPr>
              <a:t>项目十一    </a:t>
            </a:r>
            <a:br>
              <a:rPr lang="zh-CN" altLang="en-US" sz="6600" b="1" dirty="0">
                <a:solidFill>
                  <a:srgbClr val="0070C0"/>
                </a:solidFill>
                <a:cs typeface="+mn-cs"/>
                <a:sym typeface="+mn-ea"/>
              </a:rPr>
            </a:br>
            <a:r>
              <a:rPr lang="zh-CN" altLang="en-US" sz="6600" b="1" dirty="0">
                <a:solidFill>
                  <a:srgbClr val="0070C0"/>
                </a:solidFill>
                <a:cs typeface="+mn-cs"/>
                <a:sym typeface="+mn-ea"/>
              </a:rPr>
              <a:t>血液系统疾病</a:t>
            </a:r>
            <a:br>
              <a:rPr lang="zh-CN" altLang="en-US" sz="6600" b="1" dirty="0">
                <a:solidFill>
                  <a:srgbClr val="0070C0"/>
                </a:solidFill>
                <a:cs typeface="+mn-cs"/>
                <a:sym typeface="+mn-ea"/>
              </a:rPr>
            </a:br>
            <a:br>
              <a:rPr lang="zh-CN" altLang="en-US" sz="6600" b="1" dirty="0">
                <a:solidFill>
                  <a:srgbClr val="0070C0"/>
                </a:solidFill>
                <a:cs typeface="+mn-cs"/>
                <a:sym typeface="+mn-ea"/>
              </a:rPr>
            </a:br>
            <a:br>
              <a:rPr lang="zh-CN" altLang="en-US" sz="4800" b="1" dirty="0">
                <a:solidFill>
                  <a:srgbClr val="0070C0"/>
                </a:solidFill>
                <a:cs typeface="+mn-cs"/>
                <a:sym typeface="+mn-ea"/>
              </a:rPr>
            </a:br>
            <a:endParaRPr lang="zh-CN" altLang="en-US" sz="4800" b="1" dirty="0">
              <a:solidFill>
                <a:srgbClr val="0070C0"/>
              </a:solidFill>
              <a:cs typeface="+mn-cs"/>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0" y="0"/>
            <a:ext cx="2898140" cy="704850"/>
          </a:xfrm>
        </p:spPr>
        <p:txBody>
          <a:bodyPr/>
          <a:lstStyle/>
          <a:p>
            <a:pPr algn="ctr"/>
            <a:r>
              <a:rPr lang="zh-CN" altLang="en-US" sz="4000" kern="0" dirty="0" smtClean="0">
                <a:solidFill>
                  <a:schemeClr val="bg1"/>
                </a:solidFill>
                <a:effectLst/>
              </a:rPr>
              <a:t>学习目标</a:t>
            </a:r>
            <a:endParaRPr lang="zh-CN" altLang="en-US" sz="4000" kern="0" dirty="0" smtClean="0">
              <a:solidFill>
                <a:schemeClr val="bg1"/>
              </a:solidFill>
              <a:effectLst/>
            </a:endParaRPr>
          </a:p>
        </p:txBody>
      </p:sp>
      <p:sp>
        <p:nvSpPr>
          <p:cNvPr id="5" name="竖排文字占位符 4"/>
          <p:cNvSpPr>
            <a:spLocks noGrp="1"/>
          </p:cNvSpPr>
          <p:nvPr>
            <p:ph type="body" orient="vert" idx="4294967295"/>
          </p:nvPr>
        </p:nvSpPr>
        <p:spPr>
          <a:xfrm>
            <a:off x="838200" y="1000760"/>
            <a:ext cx="10515600" cy="4351655"/>
          </a:xfrm>
        </p:spPr>
        <p:txBody>
          <a:bodyPr vert="horz"/>
          <a:lstStyle/>
          <a:p>
            <a:pPr>
              <a:lnSpc>
                <a:spcPct val="150000"/>
              </a:lnSpc>
            </a:pPr>
            <a:endPar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⒈</a:t>
            </a:r>
            <a:r>
              <a:rPr lang="zh-CN" altLang="en-US" dirty="0" smtClean="0">
                <a:solidFill>
                  <a:schemeClr val="tx1"/>
                </a:solidFill>
                <a:latin typeface="微软雅黑" panose="020B0503020204020204" charset="-122"/>
                <a:ea typeface="微软雅黑" panose="020B0503020204020204" charset="-122"/>
                <a:cs typeface="微软雅黑" panose="020B0503020204020204" charset="-122"/>
                <a:sym typeface="+mn-ea"/>
              </a:rPr>
              <a:t>了解过敏性</a:t>
            </a:r>
            <a:r>
              <a:rPr 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紫癜</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的病因及</a:t>
            </a:r>
            <a:r>
              <a:rPr lang="zh-CN" altLang="en-US" dirty="0" smtClean="0">
                <a:solidFill>
                  <a:schemeClr val="tx1"/>
                </a:solidFill>
                <a:latin typeface="微软雅黑" panose="020B0503020204020204" charset="-122"/>
                <a:ea typeface="微软雅黑" panose="020B0503020204020204" charset="-122"/>
                <a:cs typeface="微软雅黑" panose="020B0503020204020204" charset="-122"/>
                <a:sym typeface="+mn-ea"/>
              </a:rPr>
              <a:t>发病</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机制</a:t>
            </a:r>
            <a:r>
              <a:rPr lang="zh-CN" altLang="en-US"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⒉</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熟悉</a:t>
            </a:r>
            <a:r>
              <a:rPr lang="zh-CN" altLang="en-US" dirty="0" smtClean="0">
                <a:solidFill>
                  <a:schemeClr val="tx1"/>
                </a:solidFill>
                <a:latin typeface="微软雅黑" panose="020B0503020204020204" charset="-122"/>
                <a:ea typeface="微软雅黑" panose="020B0503020204020204" charset="-122"/>
                <a:cs typeface="微软雅黑" panose="020B0503020204020204" charset="-122"/>
                <a:sym typeface="+mn-ea"/>
              </a:rPr>
              <a:t>过敏性</a:t>
            </a:r>
            <a:r>
              <a:rPr 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紫癜</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的临床表现</a:t>
            </a:r>
            <a: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Clr>
                <a:srgbClr val="5B9BD5"/>
              </a:buClr>
              <a:buFont typeface="Wingdings" panose="05000000000000000000" charset="0"/>
              <a:buChar char="u"/>
            </a:pPr>
            <a: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⒊</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掌握</a:t>
            </a:r>
            <a:r>
              <a:rPr lang="zh-CN" altLang="en-US" dirty="0" smtClean="0">
                <a:solidFill>
                  <a:schemeClr val="tx1"/>
                </a:solidFill>
                <a:latin typeface="微软雅黑" panose="020B0503020204020204" charset="-122"/>
                <a:ea typeface="微软雅黑" panose="020B0503020204020204" charset="-122"/>
                <a:cs typeface="微软雅黑" panose="020B0503020204020204" charset="-122"/>
                <a:sym typeface="+mn-ea"/>
              </a:rPr>
              <a:t>过敏性紫癜</a:t>
            </a:r>
            <a:r>
              <a:rPr lang="en-US" altLang="zh-CN"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的治疗</a:t>
            </a:r>
            <a: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br>
              <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rPr>
            </a:br>
            <a:endParaRPr lang="en-US" altLang="zh-CN"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68275" y="0"/>
            <a:ext cx="2834005" cy="944245"/>
          </a:xfrm>
        </p:spPr>
        <p:txBody>
          <a:bodyPr>
            <a:normAutofit fontScale="90000"/>
          </a:bodyPr>
          <a:lstStyle/>
          <a:p>
            <a:pPr lvl="0" algn="ctr"/>
            <a:br>
              <a:rPr lang="en-US" altLang="zh-CN" sz="4000" kern="0" dirty="0" smtClean="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rPr>
            </a:br>
            <a: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情景导入</a:t>
            </a:r>
            <a:b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br>
            <a:endParaRPr lang="zh-CN" altLang="en-US" sz="4000" dirty="0" smtClean="0">
              <a:solidFill>
                <a:srgbClr val="FF0000"/>
              </a:solidFill>
            </a:endParaRPr>
          </a:p>
        </p:txBody>
      </p:sp>
      <p:sp>
        <p:nvSpPr>
          <p:cNvPr id="3" name="内容占位符 2"/>
          <p:cNvSpPr>
            <a:spLocks noGrp="1"/>
          </p:cNvSpPr>
          <p:nvPr>
            <p:ph idx="4294967295"/>
          </p:nvPr>
        </p:nvSpPr>
        <p:spPr>
          <a:xfrm>
            <a:off x="660400" y="993775"/>
            <a:ext cx="10995025" cy="4915535"/>
          </a:xfrm>
        </p:spPr>
        <p:txBody>
          <a:bodyPr>
            <a:noAutofit/>
          </a:bodyPr>
          <a:lstStyle/>
          <a:p>
            <a:pPr marL="0" lvl="0" indent="0" algn="l" fontAlgn="auto">
              <a:lnSpc>
                <a:spcPct val="15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患者，女，28岁。平时经常感冒。昨日与同学去海鲜馆聚会，回家后突然乏力、胸闷、双下肢出现紫红色大小不等的皮疹，在家吃了些抗过敏药，胸闷、乏力得到缓解，但皮疹未得到改善，且出现大面积紫红色瘀斑来源就诊。检查：双下肢不规则瘀斑，</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T  37 ℃   R 24</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次</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/min   P 98</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次</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/min   BP  120/75mmHg </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，血</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RBC  4 × 10</a:t>
            </a:r>
            <a:r>
              <a:rPr lang="en-US" altLang="zh-CN" sz="2400" kern="0" baseline="30000" dirty="0" smtClean="0">
                <a:effectLst/>
                <a:latin typeface="微软雅黑" panose="020B0503020204020204" charset="-122"/>
                <a:ea typeface="微软雅黑" panose="020B0503020204020204" charset="-122"/>
                <a:cs typeface="微软雅黑" panose="020B0503020204020204" charset="-122"/>
                <a:sym typeface="+mn-ea"/>
              </a:rPr>
              <a:t>12</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/L</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、WBC  6×10</a:t>
            </a:r>
            <a:r>
              <a:rPr lang="zh-CN" altLang="en-US" sz="2400" kern="0" baseline="30000" dirty="0" smtClean="0">
                <a:effectLst/>
                <a:latin typeface="微软雅黑" panose="020B0503020204020204" charset="-122"/>
                <a:ea typeface="微软雅黑" panose="020B0503020204020204" charset="-122"/>
                <a:cs typeface="微软雅黑" panose="020B0503020204020204" charset="-122"/>
                <a:sym typeface="+mn-ea"/>
              </a:rPr>
              <a:t>9</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/L、PLT </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105</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×10</a:t>
            </a:r>
            <a:r>
              <a:rPr lang="zh-CN" altLang="en-US" sz="2400" kern="0" baseline="30000" dirty="0" smtClean="0">
                <a:effectLst/>
                <a:latin typeface="微软雅黑" panose="020B0503020204020204" charset="-122"/>
                <a:ea typeface="微软雅黑" panose="020B0503020204020204" charset="-122"/>
                <a:cs typeface="微软雅黑" panose="020B0503020204020204" charset="-122"/>
                <a:sym typeface="+mn-ea"/>
              </a:rPr>
              <a:t>9</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/L   出血时间（</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BT </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）为</a:t>
            </a: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5min</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marL="0" lvl="0" indent="0" algn="l" fontAlgn="auto">
              <a:lnSpc>
                <a:spcPct val="150000"/>
              </a:lnSpc>
              <a:buNone/>
            </a:pPr>
            <a:r>
              <a:rPr lang="en-US" altLang="zh-CN" sz="2400" kern="0" dirty="0" smtClean="0">
                <a:effectLst/>
                <a:latin typeface="微软雅黑" panose="020B0503020204020204" charset="-122"/>
                <a:ea typeface="微软雅黑" panose="020B0503020204020204" charset="-122"/>
                <a:cs typeface="微软雅黑" panose="020B0503020204020204" charset="-122"/>
                <a:sym typeface="+mn-ea"/>
              </a:rPr>
              <a:t> </a:t>
            </a: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问题：① 该患者的诊断？</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indent="0" algn="l" fontAlgn="auto">
              <a:lnSpc>
                <a:spcPct val="150000"/>
              </a:lnSpc>
              <a:buClr>
                <a:schemeClr val="tx2"/>
              </a:buClr>
              <a:buNone/>
              <a:defRPr/>
            </a:pP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            ② 治疗原则？</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indent="0" algn="l" fontAlgn="auto">
              <a:lnSpc>
                <a:spcPct val="150000"/>
              </a:lnSpc>
              <a:buClr>
                <a:schemeClr val="tx2"/>
              </a:buClr>
              <a:buNone/>
              <a:defRPr/>
            </a:pP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            ③ 主要治疗措施？</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indent="0" algn="l" fontAlgn="auto">
              <a:lnSpc>
                <a:spcPct val="150000"/>
              </a:lnSpc>
              <a:buClr>
                <a:schemeClr val="tx2"/>
              </a:buClr>
              <a:buNone/>
              <a:defRPr/>
            </a:pP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4" name="矩形: 剪去对角 3"/>
          <p:cNvSpPr/>
          <p:nvPr>
            <p:custDataLst>
              <p:tags r:id="rId1"/>
            </p:custDataLst>
          </p:nvPr>
        </p:nvSpPr>
        <p:spPr>
          <a:xfrm>
            <a:off x="660400" y="835660"/>
            <a:ext cx="11109325" cy="57797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365125"/>
            <a:ext cx="10515600" cy="1325880"/>
          </a:xfrm>
        </p:spPr>
        <p:txBody>
          <a:bodyPr/>
          <a:lstStyle/>
          <a:p>
            <a:pPr algn="ctr"/>
            <a:r>
              <a:rPr lang="zh-CN" altLang="en-US" sz="4000" kern="0" dirty="0" smtClean="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rPr>
              <a:t>任务二、过敏性紫癜</a:t>
            </a:r>
            <a:endParaRPr lang="zh-CN" altLang="en-US" sz="4000" kern="0" dirty="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endParaRPr>
          </a:p>
        </p:txBody>
      </p:sp>
      <p:sp>
        <p:nvSpPr>
          <p:cNvPr id="3" name="内容占位符 2"/>
          <p:cNvSpPr>
            <a:spLocks noGrp="1"/>
          </p:cNvSpPr>
          <p:nvPr>
            <p:ph idx="4294967295"/>
          </p:nvPr>
        </p:nvSpPr>
        <p:spPr>
          <a:xfrm>
            <a:off x="0" y="1340485"/>
            <a:ext cx="8229600" cy="4754880"/>
          </a:xfrm>
        </p:spPr>
        <p:txBody>
          <a:bodyPr/>
          <a:lstStyle/>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endParaRPr lang="en-US" altLang="zh-CN" dirty="0" smtClean="0">
              <a:solidFill>
                <a:schemeClr val="tx1">
                  <a:lumMod val="7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b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b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pPr>
              <a:buNone/>
            </a:pPr>
            <a:endParaRPr lang="zh-CN" altLang="en-US" dirty="0"/>
          </a:p>
        </p:txBody>
      </p:sp>
      <p:grpSp>
        <p:nvGrpSpPr>
          <p:cNvPr id="4" name="Group 21"/>
          <p:cNvGrpSpPr/>
          <p:nvPr/>
        </p:nvGrpSpPr>
        <p:grpSpPr bwMode="auto">
          <a:xfrm>
            <a:off x="1847528" y="1340769"/>
            <a:ext cx="8209290" cy="2427417"/>
            <a:chOff x="252" y="2073"/>
            <a:chExt cx="4987" cy="2139"/>
          </a:xfrm>
        </p:grpSpPr>
        <p:grpSp>
          <p:nvGrpSpPr>
            <p:cNvPr id="5" name="Group 4"/>
            <p:cNvGrpSpPr/>
            <p:nvPr/>
          </p:nvGrpSpPr>
          <p:grpSpPr bwMode="auto">
            <a:xfrm>
              <a:off x="252" y="2073"/>
              <a:ext cx="4987" cy="2139"/>
              <a:chOff x="840" y="1009"/>
              <a:chExt cx="4056" cy="1194"/>
            </a:xfrm>
          </p:grpSpPr>
          <p:sp>
            <p:nvSpPr>
              <p:cNvPr id="7" name="AutoShape 5"/>
              <p:cNvSpPr>
                <a:spLocks noChangeArrowheads="1"/>
              </p:cNvSpPr>
              <p:nvPr/>
            </p:nvSpPr>
            <p:spPr bwMode="gray">
              <a:xfrm>
                <a:off x="840" y="1009"/>
                <a:ext cx="4056" cy="1098"/>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anchor="ctr"/>
              <a:lstStyle/>
              <a:p>
                <a:endParaRPr lang="zh-CN" altLang="en-US"/>
              </a:p>
            </p:txBody>
          </p:sp>
          <p:grpSp>
            <p:nvGrpSpPr>
              <p:cNvPr id="8" name="Group 6"/>
              <p:cNvGrpSpPr/>
              <p:nvPr/>
            </p:nvGrpSpPr>
            <p:grpSpPr bwMode="auto">
              <a:xfrm>
                <a:off x="999" y="1092"/>
                <a:ext cx="768" cy="746"/>
                <a:chOff x="999" y="1092"/>
                <a:chExt cx="768" cy="746"/>
              </a:xfrm>
            </p:grpSpPr>
            <p:sp>
              <p:nvSpPr>
                <p:cNvPr id="10" name="AutoShape 7"/>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endParaRPr lang="zh-CN" altLang="en-US"/>
                </a:p>
              </p:txBody>
            </p:sp>
            <p:sp>
              <p:nvSpPr>
                <p:cNvPr id="11" name="Freeform 8"/>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endParaRPr lang="zh-CN" altLang="en-US"/>
                </a:p>
              </p:txBody>
            </p:sp>
            <p:sp>
              <p:nvSpPr>
                <p:cNvPr id="12" name="Text Box 9"/>
                <p:cNvSpPr txBox="1">
                  <a:spLocks noChangeArrowheads="1"/>
                </p:cNvSpPr>
                <p:nvPr/>
              </p:nvSpPr>
              <p:spPr bwMode="gray">
                <a:xfrm>
                  <a:off x="1326" y="1279"/>
                  <a:ext cx="153" cy="257"/>
                </a:xfrm>
                <a:prstGeom prst="rect">
                  <a:avLst/>
                </a:prstGeom>
                <a:noFill/>
                <a:ln w="9525" algn="ctr">
                  <a:noFill/>
                  <a:miter lim="800000"/>
                </a:ln>
                <a:effectLst/>
              </p:spPr>
              <p:txBody>
                <a:bodyPr wrap="none">
                  <a:spAutoFit/>
                </a:bodyPr>
                <a:lstStyle/>
                <a:p>
                  <a:pPr eaLnBrk="0" hangingPunct="0"/>
                  <a:endParaRPr lang="zh-CN" altLang="zh-CN" sz="2800">
                    <a:solidFill>
                      <a:srgbClr val="FFFFFF"/>
                    </a:solidFill>
                    <a:effectLst>
                      <a:outerShdw blurRad="38100" dist="38100" dir="2700000" algn="tl">
                        <a:srgbClr val="000000"/>
                      </a:outerShdw>
                    </a:effectLst>
                    <a:latin typeface="Arial" panose="020B0604020202020204" pitchFamily="34" charset="0"/>
                  </a:endParaRPr>
                </a:p>
              </p:txBody>
            </p:sp>
          </p:grpSp>
          <p:sp>
            <p:nvSpPr>
              <p:cNvPr id="9" name="Text Box 10"/>
              <p:cNvSpPr txBox="1">
                <a:spLocks noChangeArrowheads="1"/>
              </p:cNvSpPr>
              <p:nvPr/>
            </p:nvSpPr>
            <p:spPr bwMode="gray">
              <a:xfrm>
                <a:off x="1871" y="1068"/>
                <a:ext cx="3025" cy="1135"/>
              </a:xfrm>
              <a:prstGeom prst="rect">
                <a:avLst/>
              </a:prstGeom>
              <a:noFill/>
              <a:ln w="9525" algn="ctr">
                <a:noFill/>
                <a:miter lim="800000"/>
              </a:ln>
              <a:effectLst/>
            </p:spPr>
            <p:txBody>
              <a:bodyPr wrap="square">
                <a:spAutoFit/>
              </a:bodyPr>
              <a:lstStyle/>
              <a:p>
                <a:pPr eaLnBrk="0" hangingPunct="0"/>
                <a:endParaRPr lang="en-US" altLang="zh-CN" sz="2400" kern="0" dirty="0" smtClean="0">
                  <a:effectLst/>
                  <a:latin typeface="微软雅黑" panose="020B0503020204020204" charset="-122"/>
                  <a:ea typeface="微软雅黑" panose="020B0503020204020204" charset="-122"/>
                  <a:cs typeface="微软雅黑" panose="020B0503020204020204" charset="-122"/>
                  <a:sym typeface="+mn-ea"/>
                </a:endParaRPr>
              </a:p>
              <a:p>
                <a:pPr eaLnBrk="0" hangingPunct="0"/>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过敏性紫癜（allergic purpura）一种常见的血管变态反应性疾病。多见于青少年，春、秋季发病较多。</a:t>
                </a:r>
                <a:b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br>
                <a:endParaRPr lang="zh-CN" altLang="en-US" sz="2400" kern="0" dirty="0" smtClean="0">
                  <a:effectLst/>
                  <a:latin typeface="微软雅黑" panose="020B0503020204020204" charset="-122"/>
                  <a:ea typeface="微软雅黑" panose="020B0503020204020204" charset="-122"/>
                  <a:cs typeface="微软雅黑" panose="020B0503020204020204" charset="-122"/>
                  <a:sym typeface="+mn-ea"/>
                </a:endParaRPr>
              </a:p>
              <a:p>
                <a:pPr eaLnBrk="0" hangingPunct="0"/>
                <a:endParaRPr lang="zh-CN" altLang="en-US" sz="2400" kern="0" dirty="0">
                  <a:effectLst/>
                  <a:latin typeface="微软雅黑" panose="020B0503020204020204" charset="-122"/>
                  <a:ea typeface="微软雅黑" panose="020B0503020204020204" charset="-122"/>
                  <a:cs typeface="微软雅黑" panose="020B0503020204020204" charset="-122"/>
                </a:endParaRPr>
              </a:p>
            </p:txBody>
          </p:sp>
        </p:grpSp>
        <p:sp>
          <p:nvSpPr>
            <p:cNvPr id="6" name="Rectangle 11"/>
            <p:cNvSpPr>
              <a:spLocks noChangeArrowheads="1"/>
            </p:cNvSpPr>
            <p:nvPr/>
          </p:nvSpPr>
          <p:spPr bwMode="auto">
            <a:xfrm>
              <a:off x="551" y="2640"/>
              <a:ext cx="730" cy="499"/>
            </a:xfrm>
            <a:prstGeom prst="rect">
              <a:avLst/>
            </a:prstGeom>
            <a:noFill/>
            <a:ln w="9525">
              <a:noFill/>
              <a:miter lim="800000"/>
            </a:ln>
            <a:effectLst/>
          </p:spPr>
          <p:txBody>
            <a:bodyPr wrap="none" anchor="ctr"/>
            <a:lstStyle/>
            <a:p>
              <a:r>
                <a:rPr lang="zh-CN" altLang="en-US" sz="3200" b="1" dirty="0">
                  <a:solidFill>
                    <a:schemeClr val="bg1"/>
                  </a:solidFill>
                  <a:latin typeface="黑体" panose="02010609060101010101" pitchFamily="2" charset="-122"/>
                  <a:ea typeface="黑体" panose="02010609060101010101" pitchFamily="2" charset="-122"/>
                  <a:cs typeface="黑体" panose="02010609060101010101" pitchFamily="2" charset="-122"/>
                </a:rPr>
                <a:t>概 念</a:t>
              </a:r>
              <a:endParaRPr lang="zh-CN" altLang="en-US" sz="3200" b="1" dirty="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grpSp>
      <p:grpSp>
        <p:nvGrpSpPr>
          <p:cNvPr id="13" name="Group 21"/>
          <p:cNvGrpSpPr/>
          <p:nvPr/>
        </p:nvGrpSpPr>
        <p:grpSpPr bwMode="auto">
          <a:xfrm>
            <a:off x="1919536" y="3717033"/>
            <a:ext cx="8209290" cy="3319232"/>
            <a:chOff x="252" y="2073"/>
            <a:chExt cx="4987" cy="2854"/>
          </a:xfrm>
        </p:grpSpPr>
        <p:grpSp>
          <p:nvGrpSpPr>
            <p:cNvPr id="14" name="Group 4"/>
            <p:cNvGrpSpPr/>
            <p:nvPr/>
          </p:nvGrpSpPr>
          <p:grpSpPr bwMode="auto">
            <a:xfrm>
              <a:off x="252" y="2073"/>
              <a:ext cx="4987" cy="2854"/>
              <a:chOff x="840" y="1009"/>
              <a:chExt cx="4056" cy="1593"/>
            </a:xfrm>
          </p:grpSpPr>
          <p:sp>
            <p:nvSpPr>
              <p:cNvPr id="16" name="AutoShape 5"/>
              <p:cNvSpPr>
                <a:spLocks noChangeArrowheads="1"/>
              </p:cNvSpPr>
              <p:nvPr/>
            </p:nvSpPr>
            <p:spPr bwMode="gray">
              <a:xfrm>
                <a:off x="840" y="1009"/>
                <a:ext cx="4056" cy="1098"/>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anchor="ctr"/>
              <a:lstStyle/>
              <a:p>
                <a:endParaRPr lang="zh-CN" altLang="en-US"/>
              </a:p>
            </p:txBody>
          </p:sp>
          <p:grpSp>
            <p:nvGrpSpPr>
              <p:cNvPr id="17" name="Group 6"/>
              <p:cNvGrpSpPr/>
              <p:nvPr/>
            </p:nvGrpSpPr>
            <p:grpSpPr bwMode="auto">
              <a:xfrm>
                <a:off x="983" y="1140"/>
                <a:ext cx="768" cy="746"/>
                <a:chOff x="983" y="1140"/>
                <a:chExt cx="768" cy="746"/>
              </a:xfrm>
            </p:grpSpPr>
            <p:sp>
              <p:nvSpPr>
                <p:cNvPr id="19" name="AutoShape 7"/>
                <p:cNvSpPr>
                  <a:spLocks noChangeArrowheads="1"/>
                </p:cNvSpPr>
                <p:nvPr/>
              </p:nvSpPr>
              <p:spPr bwMode="gray">
                <a:xfrm>
                  <a:off x="983" y="1140"/>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endParaRPr lang="zh-CN" altLang="en-US"/>
                </a:p>
              </p:txBody>
            </p:sp>
            <p:sp>
              <p:nvSpPr>
                <p:cNvPr id="20" name="Freeform 8"/>
                <p:cNvSpPr/>
                <p:nvPr/>
              </p:nvSpPr>
              <p:spPr bwMode="gray">
                <a:xfrm>
                  <a:off x="1047" y="1140"/>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endParaRPr lang="zh-CN" altLang="en-US"/>
                </a:p>
              </p:txBody>
            </p:sp>
            <p:sp>
              <p:nvSpPr>
                <p:cNvPr id="21" name="Text Box 9"/>
                <p:cNvSpPr txBox="1">
                  <a:spLocks noChangeArrowheads="1"/>
                </p:cNvSpPr>
                <p:nvPr/>
              </p:nvSpPr>
              <p:spPr bwMode="gray">
                <a:xfrm>
                  <a:off x="1326" y="1279"/>
                  <a:ext cx="153" cy="251"/>
                </a:xfrm>
                <a:prstGeom prst="rect">
                  <a:avLst/>
                </a:prstGeom>
                <a:noFill/>
                <a:ln w="9525" algn="ctr">
                  <a:noFill/>
                  <a:miter lim="800000"/>
                </a:ln>
                <a:effectLst/>
              </p:spPr>
              <p:txBody>
                <a:bodyPr wrap="none">
                  <a:spAutoFit/>
                </a:bodyPr>
                <a:lstStyle/>
                <a:p>
                  <a:pPr eaLnBrk="0" hangingPunct="0"/>
                  <a:endParaRPr lang="zh-CN" altLang="zh-CN" sz="2800">
                    <a:solidFill>
                      <a:srgbClr val="FFFFFF"/>
                    </a:solidFill>
                    <a:effectLst>
                      <a:outerShdw blurRad="38100" dist="38100" dir="2700000" algn="tl">
                        <a:srgbClr val="000000"/>
                      </a:outerShdw>
                    </a:effectLst>
                    <a:latin typeface="Arial" panose="020B0604020202020204" pitchFamily="34" charset="0"/>
                  </a:endParaRPr>
                </a:p>
              </p:txBody>
            </p:sp>
          </p:grpSp>
          <p:sp>
            <p:nvSpPr>
              <p:cNvPr id="18" name="Text Box 10"/>
              <p:cNvSpPr txBox="1">
                <a:spLocks noChangeArrowheads="1"/>
              </p:cNvSpPr>
              <p:nvPr/>
            </p:nvSpPr>
            <p:spPr bwMode="gray">
              <a:xfrm>
                <a:off x="1871" y="1140"/>
                <a:ext cx="3025" cy="1462"/>
              </a:xfrm>
              <a:prstGeom prst="rect">
                <a:avLst/>
              </a:prstGeom>
              <a:noFill/>
              <a:ln w="9525" algn="ctr">
                <a:noFill/>
                <a:miter lim="800000"/>
              </a:ln>
              <a:effectLst/>
            </p:spPr>
            <p:txBody>
              <a:bodyPr wrap="square">
                <a:spAutoFit/>
              </a:bodyPr>
              <a:lstStyle/>
              <a:p>
                <a:pPr eaLnBrk="0" hangingPunct="0"/>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1．感染：细菌、病毒、寄生虫等</a:t>
                </a:r>
                <a:b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2．食物：  鱼、虾、蟹、蛋、鸡、牛奶等。</a:t>
                </a:r>
                <a:b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3．药物：  抗生素、解热镇痛类、磺胺类等</a:t>
                </a:r>
                <a:b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br>
                <a: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t>4．其它：  花粉、尘埃、受凉、寒冷刺激等</a:t>
                </a:r>
                <a:endParaRPr lang="zh-CN" altLang="en-US" sz="2400" kern="0" dirty="0" smtClean="0">
                  <a:effectLst/>
                  <a:latin typeface="微软雅黑" panose="020B0503020204020204" charset="-122"/>
                  <a:ea typeface="微软雅黑" panose="020B0503020204020204" charset="-122"/>
                  <a:cs typeface="微软雅黑" panose="020B0503020204020204" charset="-122"/>
                  <a:sym typeface="+mn-ea"/>
                </a:endParaRPr>
              </a:p>
              <a:p>
                <a:pPr eaLnBrk="0" hangingPunct="0"/>
                <a:endParaRPr lang="zh-CN" altLang="en-US" sz="2400" kern="0" dirty="0" smtClean="0">
                  <a:effectLst/>
                  <a:latin typeface="微软雅黑" panose="020B0503020204020204" charset="-122"/>
                  <a:ea typeface="微软雅黑" panose="020B0503020204020204" charset="-122"/>
                  <a:cs typeface="微软雅黑" panose="020B0503020204020204" charset="-122"/>
                  <a:sym typeface="+mn-ea"/>
                </a:endParaRPr>
              </a:p>
              <a:p>
                <a:pPr eaLnBrk="0" hangingPunct="0"/>
                <a:br>
                  <a:rPr lang="zh-CN" altLang="en-US" sz="2400" kern="0" dirty="0" smtClean="0">
                    <a:effectLst/>
                    <a:latin typeface="微软雅黑" panose="020B0503020204020204" charset="-122"/>
                    <a:ea typeface="微软雅黑" panose="020B0503020204020204" charset="-122"/>
                    <a:cs typeface="微软雅黑" panose="020B0503020204020204" charset="-122"/>
                    <a:sym typeface="+mn-ea"/>
                  </a:rPr>
                </a:br>
                <a:endParaRPr lang="zh-CN" altLang="en-US" sz="2400" kern="0" dirty="0" smtClean="0">
                  <a:effectLst/>
                  <a:latin typeface="微软雅黑" panose="020B0503020204020204" charset="-122"/>
                  <a:ea typeface="微软雅黑" panose="020B0503020204020204" charset="-122"/>
                  <a:cs typeface="微软雅黑" panose="020B0503020204020204" charset="-122"/>
                  <a:sym typeface="+mn-ea"/>
                </a:endParaRPr>
              </a:p>
              <a:p>
                <a:pPr eaLnBrk="0" hangingPunct="0"/>
                <a:endParaRPr lang="zh-CN" altLang="en-US" sz="2400" kern="0" dirty="0">
                  <a:effectLst/>
                  <a:latin typeface="微软雅黑" panose="020B0503020204020204" charset="-122"/>
                  <a:ea typeface="微软雅黑" panose="020B0503020204020204" charset="-122"/>
                  <a:cs typeface="微软雅黑" panose="020B0503020204020204" charset="-122"/>
                </a:endParaRPr>
              </a:p>
            </p:txBody>
          </p:sp>
        </p:grpSp>
        <p:sp>
          <p:nvSpPr>
            <p:cNvPr id="15" name="Rectangle 11"/>
            <p:cNvSpPr>
              <a:spLocks noChangeArrowheads="1"/>
            </p:cNvSpPr>
            <p:nvPr/>
          </p:nvSpPr>
          <p:spPr bwMode="auto">
            <a:xfrm>
              <a:off x="556" y="2437"/>
              <a:ext cx="792" cy="907"/>
            </a:xfrm>
            <a:prstGeom prst="rect">
              <a:avLst/>
            </a:prstGeom>
            <a:noFill/>
            <a:ln w="9525">
              <a:noFill/>
              <a:miter lim="800000"/>
            </a:ln>
            <a:effectLst/>
          </p:spPr>
          <p:txBody>
            <a:bodyPr wrap="none" anchor="ctr"/>
            <a:lstStyle/>
            <a:p>
              <a:r>
                <a:rPr lang="zh-CN" altLang="en-US" sz="3200" b="1" dirty="0" smtClean="0">
                  <a:solidFill>
                    <a:schemeClr val="bg1"/>
                  </a:solidFill>
                  <a:latin typeface="黑体" panose="02010609060101010101" pitchFamily="2" charset="-122"/>
                  <a:ea typeface="黑体" panose="02010609060101010101" pitchFamily="2" charset="-122"/>
                </a:rPr>
                <a:t>病 因</a:t>
              </a:r>
              <a:endParaRPr lang="en-US" altLang="zh-CN" sz="3200" b="1" dirty="0" smtClean="0">
                <a:solidFill>
                  <a:schemeClr val="bg1"/>
                </a:solidFill>
                <a:latin typeface="黑体" panose="02010609060101010101" pitchFamily="2" charset="-122"/>
                <a:ea typeface="黑体" panose="02010609060101010101" pitchFamily="2" charset="-122"/>
              </a:endParaRPr>
            </a:p>
            <a:p>
              <a:r>
                <a:rPr lang="zh-CN" altLang="en-US" sz="3200" b="1" dirty="0" smtClean="0">
                  <a:solidFill>
                    <a:schemeClr val="bg1"/>
                  </a:solidFill>
                  <a:latin typeface="黑体" panose="02010609060101010101" pitchFamily="2" charset="-122"/>
                  <a:ea typeface="黑体" panose="02010609060101010101" pitchFamily="2" charset="-122"/>
                </a:rPr>
                <a:t>病 机</a:t>
              </a:r>
              <a:endParaRPr lang="zh-CN" altLang="en-US" sz="3200" b="1" dirty="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3665" y="0"/>
            <a:ext cx="8357235" cy="944880"/>
          </a:xfrm>
        </p:spPr>
        <p:txBody>
          <a:bodyPr>
            <a:normAutofit fontScale="90000"/>
          </a:bodyPr>
          <a:lstStyle/>
          <a:p>
            <a:pPr lvl="0" algn="l"/>
            <a:br>
              <a:rPr lang="en-US" altLang="zh-CN" sz="2400" dirty="0" smtClean="0">
                <a:solidFill>
                  <a:schemeClr val="bg1"/>
                </a:solidFill>
                <a:latin typeface="楷体_GB2312" panose="02010609030101010101" pitchFamily="1" charset="-122"/>
                <a:ea typeface="宋体" panose="02010600030101010101" pitchFamily="2" charset="-122"/>
                <a:sym typeface="+mn-ea"/>
              </a:rPr>
            </a:br>
            <a:r>
              <a:rPr lang="zh-CN" altLang="en-US" sz="4000" dirty="0" smtClean="0">
                <a:solidFill>
                  <a:schemeClr val="bg1"/>
                </a:solidFill>
                <a:sym typeface="+mn-ea"/>
              </a:rPr>
              <a:t>临床表现</a:t>
            </a:r>
            <a:br>
              <a:rPr lang="zh-CN" altLang="en-US" sz="4000" dirty="0" smtClean="0">
                <a:solidFill>
                  <a:schemeClr val="bg1"/>
                </a:solidFill>
                <a:sym typeface="+mn-ea"/>
              </a:rPr>
            </a:b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525145" y="1009650"/>
            <a:ext cx="11169015" cy="4351655"/>
          </a:xfrm>
        </p:spPr>
        <p:txBody>
          <a:bodyPr vert="horz"/>
          <a:lstStyle/>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 发病前1～3周多数患者有上呼吸道感染等前驱症状。</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1．单纯型（紫癜型）：  最常见，皮肤紫癜为首发症，下肢及臀部多见。紫癜对称分布，大小不等，呈紫红色，按之不褪色，可融合成片形成瘀斑，经7～14日逐渐消退。</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5" name="Picture 4" descr="Img242211165"/>
          <p:cNvPicPr>
            <a:picLocks noChangeAspect="1"/>
          </p:cNvPicPr>
          <p:nvPr/>
        </p:nvPicPr>
        <p:blipFill>
          <a:blip r:embed="rId1" cstate="print"/>
          <a:stretch>
            <a:fillRect/>
          </a:stretch>
        </p:blipFill>
        <p:spPr>
          <a:xfrm>
            <a:off x="7050455" y="3750563"/>
            <a:ext cx="4464496" cy="2807593"/>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4294967295"/>
          </p:nvPr>
        </p:nvSpPr>
        <p:spPr>
          <a:xfrm>
            <a:off x="151130" y="1095375"/>
            <a:ext cx="11838305" cy="4351655"/>
          </a:xfrm>
          <a:prstGeom prst="rect">
            <a:avLst/>
          </a:prstGeom>
          <a:noFill/>
          <a:ln w="9525">
            <a:noFill/>
            <a:miter lim="800000"/>
          </a:ln>
          <a:effectLst/>
        </p:spPr>
        <p:txBody>
          <a:bodyPr vert="horz" wrap="square" lIns="92075" tIns="46038" rIns="92075" bIns="46038" numCol="1" anchor="t" anchorCtr="0" compatLnSpc="1">
            <a:normAutofit fontScale="90000"/>
          </a:bodyPr>
          <a:lst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Char char="•"/>
              <a:defRPr sz="32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Char char="•"/>
              <a:defRPr sz="3200">
                <a:solidFill>
                  <a:schemeClr val="tx1"/>
                </a:solidFill>
                <a:effectLst>
                  <a:outerShdw blurRad="38100" dist="38100" dir="2700000" algn="tl">
                    <a:srgbClr val="000000"/>
                  </a:outerShdw>
                </a:effectLst>
                <a:latin typeface="+mn-lt"/>
                <a:ea typeface="+mn-ea"/>
              </a:defRPr>
            </a:lvl9pPr>
          </a:lstStyle>
          <a:p>
            <a:pPr marR="0" lvl="0" eaLnBrk="1" hangingPunct="1">
              <a:lnSpc>
                <a:spcPct val="150000"/>
              </a:lnSpc>
              <a:buClr>
                <a:schemeClr val="hlink"/>
              </a:buClr>
              <a:buSzTx/>
              <a:buNone/>
              <a:defRPr/>
            </a:pPr>
            <a:r>
              <a:rPr lang="en-US" altLang="zh-CN" sz="2800" kern="0" dirty="0" smtClean="0">
                <a:effectLst/>
                <a:latin typeface="微软雅黑" panose="020B0503020204020204" charset="-122"/>
                <a:ea typeface="微软雅黑" panose="020B0503020204020204" charset="-122"/>
                <a:cs typeface="微软雅黑" panose="020B0503020204020204" charset="-122"/>
                <a:sym typeface="+mn-ea"/>
              </a:rPr>
              <a:t>2.</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腹型：除皮肤紫癜外，最常见的表现为阵发性脐周、下腹或全腹绞痛，伴有恶心、呕吐、呕血、腹泻及黏液血便等。</a:t>
            </a:r>
            <a:endParaRPr lang="zh-CN" altLang="en-US" sz="2800" kern="0" dirty="0" smtClean="0">
              <a:effectLst/>
              <a:latin typeface="微软雅黑" panose="020B0503020204020204" charset="-122"/>
              <a:ea typeface="微软雅黑" panose="020B0503020204020204" charset="-122"/>
              <a:cs typeface="微软雅黑" panose="020B0503020204020204" charset="-122"/>
              <a:sym typeface="+mn-ea"/>
            </a:endParaRPr>
          </a:p>
          <a:p>
            <a:pPr marR="0" lvl="0" eaLnBrk="1" hangingPunct="1">
              <a:lnSpc>
                <a:spcPct val="150000"/>
              </a:lnSpc>
              <a:buClr>
                <a:schemeClr val="hlink"/>
              </a:buClr>
              <a:buSzTx/>
              <a:buNone/>
              <a:defRPr/>
            </a:pPr>
            <a:r>
              <a:rPr lang="en-US" altLang="zh-CN" sz="2800" kern="0" dirty="0" smtClean="0">
                <a:effectLst/>
                <a:latin typeface="微软雅黑" panose="020B0503020204020204" charset="-122"/>
                <a:ea typeface="微软雅黑" panose="020B0503020204020204" charset="-122"/>
                <a:cs typeface="微软雅黑" panose="020B0503020204020204" charset="-122"/>
                <a:sym typeface="+mn-ea"/>
              </a:rPr>
              <a:t>3.</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关节型：除皮肤紫癜外，伴游走性反复发作的膝、踝、肘、腕等大关节肿胀、疼痛、压痛及功能障碍，不后遗关节畸形。</a:t>
            </a:r>
            <a:endParaRPr lang="zh-CN" altLang="en-US" sz="2800" kern="0" dirty="0" smtClean="0">
              <a:effectLst/>
              <a:latin typeface="微软雅黑" panose="020B0503020204020204" charset="-122"/>
              <a:ea typeface="微软雅黑" panose="020B0503020204020204" charset="-122"/>
              <a:cs typeface="微软雅黑" panose="020B0503020204020204" charset="-122"/>
              <a:sym typeface="+mn-ea"/>
            </a:endParaRPr>
          </a:p>
          <a:p>
            <a:pPr marR="0" lvl="0" eaLnBrk="1" hangingPunct="1">
              <a:lnSpc>
                <a:spcPct val="150000"/>
              </a:lnSpc>
              <a:buClr>
                <a:schemeClr val="hlink"/>
              </a:buClr>
              <a:buSzTx/>
              <a:buNone/>
              <a:defRPr/>
            </a:pPr>
            <a:r>
              <a:rPr lang="en-US" altLang="zh-CN" sz="2800" kern="0" dirty="0" smtClean="0">
                <a:effectLst/>
                <a:latin typeface="微软雅黑" panose="020B0503020204020204" charset="-122"/>
                <a:ea typeface="微软雅黑" panose="020B0503020204020204" charset="-122"/>
                <a:cs typeface="微软雅黑" panose="020B0503020204020204" charset="-122"/>
                <a:sym typeface="+mn-ea"/>
              </a:rPr>
              <a:t>4.</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肾型：过敏性紫癜肾炎是最严重的类型。出现血尿、蛋白尿、管型尿，偶见水肿、高血压及肾衰竭。少数可反复发作而演变为慢性肾炎或肾病综合征。</a:t>
            </a:r>
            <a:endParaRPr lang="zh-CN" altLang="en-US" sz="2800" kern="0" dirty="0" smtClean="0">
              <a:effectLst/>
              <a:latin typeface="微软雅黑" panose="020B0503020204020204" charset="-122"/>
              <a:ea typeface="微软雅黑" panose="020B0503020204020204" charset="-122"/>
              <a:cs typeface="微软雅黑" panose="020B0503020204020204" charset="-122"/>
              <a:sym typeface="+mn-ea"/>
            </a:endParaRPr>
          </a:p>
          <a:p>
            <a:pPr marR="0" lvl="0" eaLnBrk="1" hangingPunct="1">
              <a:lnSpc>
                <a:spcPct val="150000"/>
              </a:lnSpc>
              <a:buClr>
                <a:schemeClr val="hlink"/>
              </a:buClr>
              <a:buSzTx/>
              <a:buNone/>
              <a:defRPr/>
            </a:pPr>
            <a:r>
              <a:rPr lang="en-US" altLang="zh-CN" sz="2800" kern="0" dirty="0" smtClean="0">
                <a:effectLst/>
                <a:latin typeface="微软雅黑" panose="020B0503020204020204" charset="-122"/>
                <a:ea typeface="微软雅黑" panose="020B0503020204020204" charset="-122"/>
                <a:cs typeface="微软雅黑" panose="020B0503020204020204" charset="-122"/>
                <a:sym typeface="+mn-ea"/>
              </a:rPr>
              <a:t>5.</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混合型：皮肤紫癜伴上述</a:t>
            </a:r>
            <a:r>
              <a:rPr lang="en-US" altLang="zh-CN" sz="2800" kern="0" dirty="0" smtClean="0">
                <a:effectLst/>
                <a:latin typeface="微软雅黑" panose="020B0503020204020204" charset="-122"/>
                <a:ea typeface="微软雅黑" panose="020B0503020204020204" charset="-122"/>
                <a:cs typeface="微软雅黑" panose="020B0503020204020204" charset="-122"/>
                <a:sym typeface="+mn-ea"/>
              </a:rPr>
              <a:t>2</a:t>
            </a:r>
            <a:r>
              <a:rPr lang="zh-CN" altLang="en-US" sz="2800" kern="0" dirty="0" smtClean="0">
                <a:effectLst/>
                <a:latin typeface="微软雅黑" panose="020B0503020204020204" charset="-122"/>
                <a:ea typeface="微软雅黑" panose="020B0503020204020204" charset="-122"/>
                <a:cs typeface="微软雅黑" panose="020B0503020204020204" charset="-122"/>
                <a:sym typeface="+mn-ea"/>
              </a:rPr>
              <a:t>种以上类型表现。</a:t>
            </a:r>
            <a:endParaRPr lang="zh-CN" altLang="en-US" sz="2800" kern="0" dirty="0" smtClean="0">
              <a:effectLst/>
              <a:latin typeface="微软雅黑" panose="020B0503020204020204" charset="-122"/>
              <a:ea typeface="微软雅黑" panose="020B0503020204020204" charset="-122"/>
              <a:cs typeface="微软雅黑" panose="020B0503020204020204" charset="-122"/>
              <a:sym typeface="+mn-ea"/>
            </a:endParaRPr>
          </a:p>
        </p:txBody>
      </p:sp>
      <p:sp>
        <p:nvSpPr>
          <p:cNvPr id="2" name="标题 1"/>
          <p:cNvSpPr>
            <a:spLocks noGrp="1"/>
          </p:cNvSpPr>
          <p:nvPr/>
        </p:nvSpPr>
        <p:spPr>
          <a:xfrm>
            <a:off x="130810" y="0"/>
            <a:ext cx="8357235" cy="944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stStyle>
          <a:p>
            <a:pPr lvl="0" algn="l"/>
            <a:br>
              <a:rPr lang="en-US" altLang="zh-CN" sz="3900" dirty="0" smtClean="0">
                <a:solidFill>
                  <a:schemeClr val="bg1"/>
                </a:solidFill>
                <a:sym typeface="+mn-ea"/>
              </a:rPr>
            </a:br>
            <a:r>
              <a:rPr lang="zh-CN" altLang="en-US" sz="3900" dirty="0" smtClean="0">
                <a:solidFill>
                  <a:schemeClr val="bg1"/>
                </a:solidFill>
                <a:sym typeface="+mn-ea"/>
              </a:rPr>
              <a:t>临床表现</a:t>
            </a:r>
            <a:br>
              <a:rPr lang="zh-CN" altLang="en-US" sz="3900" dirty="0" smtClean="0">
                <a:solidFill>
                  <a:schemeClr val="bg1"/>
                </a:solidFill>
                <a:sym typeface="+mn-ea"/>
              </a:rPr>
            </a:br>
            <a:endParaRPr lang="zh-CN" altLang="en-US" sz="3900" dirty="0" smtClean="0">
              <a:solidFill>
                <a:schemeClr val="bg1"/>
              </a:solidFill>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77470" y="-81280"/>
            <a:ext cx="4491990" cy="999490"/>
          </a:xfrm>
        </p:spPr>
        <p:txBody>
          <a:bodyPr/>
          <a:lstStyle/>
          <a:p>
            <a:pPr lvl="0" algn="l"/>
            <a:r>
              <a:rPr lang="zh-CN" altLang="en-US" sz="4000" dirty="0" smtClean="0">
                <a:solidFill>
                  <a:schemeClr val="bg1"/>
                </a:solidFill>
                <a:sym typeface="+mn-ea"/>
              </a:rPr>
              <a:t>辅助检查</a:t>
            </a: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514985" y="1172210"/>
            <a:ext cx="11624310" cy="4351655"/>
          </a:xfrm>
        </p:spPr>
        <p:txBody>
          <a:bodyPr vert="horz">
            <a:normAutofit lnSpcReduction="10000"/>
          </a:bodyPr>
          <a:lstStyle/>
          <a:p>
            <a:pPr lvl="0">
              <a:lnSpc>
                <a:spcPct val="150000"/>
              </a:lnSpc>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出血时间延长，血小板计数及各项凝血试验均正常。</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束臂试验阳性</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毛细血管脆性试验：半数以上阳性，毛细血管镜可见毛细血管扩张、扭曲及渗出性炎症反应。</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4.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肾型及混合型，有血尿、蛋白尿、管型尿及肾功能损害等。</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5814695" cy="699135"/>
          </a:xfrm>
        </p:spPr>
        <p:txBody>
          <a:bodyPr/>
          <a:lstStyle/>
          <a:p>
            <a:pPr lvl="0" algn="l"/>
            <a:r>
              <a:rPr lang="zh-CN" altLang="en-US" sz="4000" dirty="0" smtClean="0">
                <a:solidFill>
                  <a:schemeClr val="bg1"/>
                </a:solidFill>
                <a:sym typeface="+mn-ea"/>
              </a:rPr>
              <a:t>诊 断</a:t>
            </a: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395605" y="1253490"/>
            <a:ext cx="10515600" cy="4351655"/>
          </a:xfrm>
        </p:spPr>
        <p:txBody>
          <a:bodyPr vert="horz"/>
          <a:lstStyle/>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．发病</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前上呼吸道感染史</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．典型四肢皮肤紫癜，可伴腹痛、关节</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肿痛等</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．血小板计数、功能及凝血相关检查正常</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buNone/>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4</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．排除</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其它原因</a:t>
            </a:r>
            <a:r>
              <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所致的血管炎及紫癜。</a:t>
            </a:r>
            <a:endParaRPr lang="zh-CN" altLang="en-US" kern="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7160" y="0"/>
            <a:ext cx="4070350" cy="818515"/>
          </a:xfrm>
        </p:spPr>
        <p:txBody>
          <a:body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
        <p:nvSpPr>
          <p:cNvPr id="4" name="文本占位符 3"/>
          <p:cNvSpPr>
            <a:spLocks noGrp="1"/>
          </p:cNvSpPr>
          <p:nvPr>
            <p:ph type="body" orient="vert" idx="4294967295"/>
          </p:nvPr>
        </p:nvSpPr>
        <p:spPr>
          <a:xfrm>
            <a:off x="600075" y="1196975"/>
            <a:ext cx="11409680" cy="4970145"/>
          </a:xfrm>
        </p:spPr>
        <p:txBody>
          <a:bodyPr vert="horz">
            <a:noAutofit/>
          </a:bodyPr>
          <a:lstStyle/>
          <a:p>
            <a:pPr>
              <a:buNone/>
            </a:pP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治疗原则：去除病因、一般治疗、对症处理。</a:t>
            </a:r>
            <a:endParaRPr lang="en-US" altLang="zh-CN"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1</a:t>
            </a:r>
            <a:r>
              <a:rPr lang="zh-CN" altLang="en-US" sz="2400" kern="0" dirty="0">
                <a:solidFill>
                  <a:srgbClr val="FF0000"/>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消除病因：  </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防治感染</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，避免</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可能致敏的食物及药物等</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2．一般治疗：</a:t>
            </a:r>
            <a:endParaRPr lang="en-US" altLang="zh-CN"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① 抗组胺药</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：盐酸异丙嗪、氯苯那敏（扑尔敏）</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阿司</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咪唑（息斯敏）、去氯羟嗪（克敏嗪）、西米</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地丁，静脉注射</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钙剂等</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② 其它</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：维生素C、曲克芦丁、卡巴克络等</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维生素C  5～10</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g/</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d静脉注射，</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持续用药5～7日</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③ 糖皮质激素 ： 糖皮质激素能抑制免疫反应、减轻炎症渗出、改善血管通透性等作用。一般用泼尼松30mg/d，顿服或分次口服。</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重者可用氢化可的松100～200mg/d或地塞米松5～15mg/d，静滴。糖皮质激素疗程一般不超过30天。</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orient="vert" idx="4294967295"/>
          </p:nvPr>
        </p:nvSpPr>
        <p:spPr>
          <a:xfrm>
            <a:off x="387350" y="1196975"/>
            <a:ext cx="11881485" cy="4754245"/>
          </a:xfrm>
        </p:spPr>
        <p:txBody>
          <a:bodyPr vert="horz">
            <a:noAutofit/>
          </a:bodyPr>
          <a:lstStyle/>
          <a:p>
            <a:pPr>
              <a:lnSpc>
                <a:spcPct val="100000"/>
              </a:lnSpc>
              <a:buNone/>
            </a:pPr>
            <a:r>
              <a:rPr lang="en-US" altLang="zh-CN"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a:t>
            </a:r>
            <a:r>
              <a:rPr lang="zh-CN" altLang="en-US" sz="2400" kern="0" dirty="0">
                <a:solidFill>
                  <a:srgbClr val="FF0000"/>
                </a:solidFill>
                <a:effectLst/>
                <a:latin typeface="微软雅黑" panose="020B0503020204020204" charset="-122"/>
                <a:ea typeface="微软雅黑" panose="020B0503020204020204" charset="-122"/>
                <a:cs typeface="微软雅黑" panose="020B0503020204020204" charset="-122"/>
                <a:sym typeface="+mn-ea"/>
              </a:rPr>
              <a:t>对症治疗 </a:t>
            </a: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 </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腹痛较重</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者：阿托品</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或山莨菪碱（654-2）口服或</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皮下注射</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关节痛：酌情</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用止痛药</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呕吐严重：可用</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止吐药</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伴</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发呕血、</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血便：可用</a:t>
            </a:r>
            <a:r>
              <a:rPr lang="zh-CN" altLang="en-US" sz="2400" kern="0" dirty="0">
                <a:solidFill>
                  <a:schemeClr val="tx1"/>
                </a:solidFill>
                <a:effectLst/>
                <a:latin typeface="微软雅黑" panose="020B0503020204020204" charset="-122"/>
                <a:ea typeface="微软雅黑" panose="020B0503020204020204" charset="-122"/>
                <a:cs typeface="微软雅黑" panose="020B0503020204020204" charset="-122"/>
                <a:sym typeface="+mn-ea"/>
              </a:rPr>
              <a:t>奥美拉唑</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等。</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en-US" altLang="zh-CN"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4</a:t>
            </a:r>
            <a:r>
              <a:rPr lang="zh-CN" altLang="en-US" sz="2400" kern="0" dirty="0" smtClean="0">
                <a:solidFill>
                  <a:srgbClr val="FF0000"/>
                </a:solidFill>
                <a:effectLst/>
                <a:latin typeface="微软雅黑" panose="020B0503020204020204" charset="-122"/>
                <a:ea typeface="微软雅黑" panose="020B0503020204020204" charset="-122"/>
                <a:cs typeface="微软雅黑" panose="020B0503020204020204" charset="-122"/>
                <a:sym typeface="+mn-ea"/>
              </a:rPr>
              <a:t>．其他：  </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上述治疗不佳或近期反复发作者可酌情</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① 免疫抑制剂：如硫唑嘌呤、环孢素、环磷酰胺等</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② 抗凝疗法：适用于肾型患者用肝素、华法林等</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预后：本病病程一般在2周左右。多数预后良好，少数肾型患者可转化为慢性肾炎或肾病综合征。</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00000"/>
              </a:lnSpc>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buNone/>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 name="标题 1"/>
          <p:cNvSpPr>
            <a:spLocks noGrp="1"/>
          </p:cNvSpPr>
          <p:nvPr/>
        </p:nvSpPr>
        <p:spPr>
          <a:xfrm>
            <a:off x="137160" y="0"/>
            <a:ext cx="4070350" cy="8185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stStyle>
          <a:p>
            <a:pPr algn="l"/>
            <a:r>
              <a:rPr lang="zh-CN" altLang="en-US" sz="4000" dirty="0" smtClean="0">
                <a:solidFill>
                  <a:schemeClr val="bg1"/>
                </a:solidFill>
                <a:sym typeface="+mn-ea"/>
              </a:rPr>
              <a:t>治  疗</a:t>
            </a:r>
            <a:endParaRPr lang="zh-CN" altLang="en-US" sz="4000" dirty="0" smtClean="0">
              <a:solidFill>
                <a:schemeClr val="bg1"/>
              </a:solidFill>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71450" y="0"/>
            <a:ext cx="10515600" cy="862330"/>
          </a:xfrm>
        </p:spPr>
        <p:txBody>
          <a:bodyPr/>
          <a:lstStyle/>
          <a:p>
            <a:pPr algn="ctr"/>
            <a:r>
              <a:rPr lang="zh-CN" altLang="en-US" sz="4000" kern="0" dirty="0" smtClean="0">
                <a:solidFill>
                  <a:schemeClr val="bg1"/>
                </a:solidFill>
                <a:effectLst/>
              </a:rPr>
              <a:t>情景分析</a:t>
            </a:r>
            <a:endParaRPr lang="zh-CN" altLang="en-US" sz="4000" kern="0" dirty="0" smtClean="0">
              <a:solidFill>
                <a:schemeClr val="bg1"/>
              </a:solidFill>
              <a:effectLst/>
            </a:endParaRPr>
          </a:p>
        </p:txBody>
      </p:sp>
      <p:sp>
        <p:nvSpPr>
          <p:cNvPr id="3" name="内容占位符 2"/>
          <p:cNvSpPr>
            <a:spLocks noGrp="1"/>
          </p:cNvSpPr>
          <p:nvPr>
            <p:ph idx="4294967295"/>
          </p:nvPr>
        </p:nvSpPr>
        <p:spPr>
          <a:xfrm>
            <a:off x="541020" y="1146810"/>
            <a:ext cx="11348720" cy="4351655"/>
          </a:xfrm>
        </p:spPr>
        <p:txBody>
          <a:bodyPr>
            <a:normAutofit lnSpcReduction="20000"/>
          </a:bodyPr>
          <a:lstStyle/>
          <a:p>
            <a:pPr marL="0" lvl="0">
              <a:lnSpc>
                <a:spcPct val="150000"/>
              </a:lnSpc>
              <a:buNone/>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rPr>
              <a:t>1.</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rPr>
              <a:t>该患者的诊断：过敏性紫癜。</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marL="0" lvl="0" algn="ctr">
              <a:lnSpc>
                <a:spcPct val="150000"/>
              </a:lnSpc>
              <a:buNone/>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诊断依据为：</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经常感冒免疫力低下、有吃海鲜后乏力胸闷等过敏症状、有双下肢瘀斑、出血时间延长等。</a:t>
            </a: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rPr>
              <a:t>2.</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rPr>
              <a:t>治疗原则：消除病因、一般治疗、对症处理。</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rPr>
              <a:t>3.</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rPr>
              <a:t>主要治疗措施：</a:t>
            </a:r>
            <a:endPar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rPr>
              <a:t>停止使用海鲜等易过敏食物，适当使用抗组胺药如</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盐酸异丙嗪等，补充钙剂与维生素</a:t>
            </a:r>
            <a:r>
              <a:rPr lang="en-US" altLang="zh-CN"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C </a:t>
            </a:r>
            <a:r>
              <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，闭麦呢住上皮肤等。</a:t>
            </a:r>
            <a:endParaRPr lang="zh-CN" altLang="en-US"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endParaRPr lang="zh-CN" altLang="en-US" dirty="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rPr>
                <a:t>知识目标</a:t>
              </a:r>
              <a:endPar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pitchFamily="2" charset="-122"/>
                <a:ea typeface="黑体" panose="02010609060101010101" pitchFamily="2"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rPr>
                <a:t>能力目标</a:t>
              </a:r>
              <a:endPar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pitchFamily="2" charset="-122"/>
                <a:ea typeface="黑体" panose="02010609060101010101" pitchFamily="2"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rPr>
                <a:t>素质目标</a:t>
              </a:r>
              <a:endParaRPr lang="zh-CN" altLang="en-US" dirty="0">
                <a:ln>
                  <a:noFill/>
                  <a:prstDash val="solid"/>
                </a:ln>
                <a:solidFill>
                  <a:schemeClr val="bg1"/>
                </a:solidFill>
                <a:effectLst/>
                <a:latin typeface="黑体" panose="02010609060101010101" pitchFamily="2" charset="-122"/>
                <a:ea typeface="黑体" panose="02010609060101010101" pitchFamily="2" charset="-122"/>
                <a:cs typeface="黑体" panose="02010609060101010101" pitchFamily="2"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a:t>
            </a:r>
            <a:r>
              <a:rPr lang="zh-CN" altLang="en-US" dirty="0" smtClean="0"/>
              <a:t>掌握常见血液系统疾病的临床表现、诊断、治疗。</a:t>
            </a:r>
            <a:r>
              <a:rPr lang="en-US" altLang="zh-CN" dirty="0" smtClean="0"/>
              <a:t> </a:t>
            </a:r>
            <a:endParaRPr lang="en-US" altLang="zh-CN" dirty="0" smtClean="0"/>
          </a:p>
          <a:p>
            <a:pPr algn="just" fontAlgn="auto">
              <a:lnSpc>
                <a:spcPct val="120000"/>
              </a:lnSpc>
              <a:spcBef>
                <a:spcPts val="0"/>
              </a:spcBef>
              <a:spcAft>
                <a:spcPts val="0"/>
              </a:spcAft>
            </a:pPr>
            <a:r>
              <a:rPr lang="en-US" altLang="zh-CN" dirty="0" smtClean="0"/>
              <a:t>2.</a:t>
            </a:r>
            <a:r>
              <a:rPr lang="zh-CN" altLang="en-US" dirty="0" smtClean="0"/>
              <a:t>熟悉常见血液系统疾病的病因及发病机制。</a:t>
            </a:r>
            <a:endParaRPr lang="zh-CN" altLang="en-US" dirty="0" smtClean="0"/>
          </a:p>
        </p:txBody>
      </p:sp>
      <p:sp>
        <p:nvSpPr>
          <p:cNvPr id="5" name="文本框 22"/>
          <p:cNvSpPr txBox="1"/>
          <p:nvPr/>
        </p:nvSpPr>
        <p:spPr>
          <a:xfrm flipH="1">
            <a:off x="4954270" y="4088765"/>
            <a:ext cx="265557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学会缺铁性与再生障碍性贫血的鉴别诊断与过敏性紫癜的常规诊断技能。</a:t>
            </a:r>
            <a:endParaRPr lang="zh-CN" altLang="en-US" dirty="0" smtClean="0"/>
          </a:p>
        </p:txBody>
      </p:sp>
      <p:sp>
        <p:nvSpPr>
          <p:cNvPr id="6" name="文本框 22"/>
          <p:cNvSpPr txBox="1"/>
          <p:nvPr/>
        </p:nvSpPr>
        <p:spPr>
          <a:xfrm flipH="1">
            <a:off x="8314690" y="4088765"/>
            <a:ext cx="261810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培养应对复杂情景的心理韧性，形成具有认真负责、沉着冷静、人文关怀的职业素养。</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2386013" y="2120900"/>
            <a:ext cx="6278563" cy="1752600"/>
          </a:xfrm>
          <a:prstGeom prst="rect">
            <a:avLst/>
          </a:prstGeom>
          <a:noFill/>
        </p:spPr>
        <p:txBody>
          <a:bodyPr wrap="square" rtlCol="0">
            <a:spAutoFit/>
          </a:bodyPr>
          <a:lstStyle/>
          <a:p>
            <a:pPr algn="ctr">
              <a:lnSpc>
                <a:spcPct val="150000"/>
              </a:lnSpc>
            </a:pPr>
            <a:r>
              <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谢谢观看</a:t>
            </a:r>
            <a:endParaRPr lang="zh-CN" altLang="en-US" sz="7200" b="1" noProof="1">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endParaRPr>
          </a:p>
        </p:txBody>
      </p:sp>
      <p:grpSp>
        <p:nvGrpSpPr>
          <p:cNvPr id="69635" name="组合 17"/>
          <p:cNvGrpSpPr/>
          <p:nvPr/>
        </p:nvGrpSpPr>
        <p:grpSpPr>
          <a:xfrm>
            <a:off x="3987800" y="4098925"/>
            <a:ext cx="2689225" cy="566738"/>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cs typeface="黑体" panose="02010609060101010101" pitchFamily="2" charset="-122"/>
              </a:endParaRPr>
            </a:p>
          </p:txBody>
        </p:sp>
        <p:sp>
          <p:nvSpPr>
            <p:cNvPr id="69637" name="文本框 16"/>
            <p:cNvSpPr txBox="1"/>
            <p:nvPr/>
          </p:nvSpPr>
          <p:spPr>
            <a:xfrm>
              <a:off x="8124" y="7004"/>
              <a:ext cx="2951" cy="725"/>
            </a:xfrm>
            <a:prstGeom prst="rect">
              <a:avLst/>
            </a:prstGeom>
            <a:noFill/>
            <a:ln w="9525">
              <a:noFill/>
            </a:ln>
          </p:spPr>
          <p:txBody>
            <a:bodyPr wrap="square" anchor="t">
              <a:spAutoFit/>
            </a:bodyPr>
            <a:p>
              <a:pPr algn="ctr"/>
              <a:r>
                <a:rPr lang="zh-CN" altLang="en-US" sz="2400">
                  <a:solidFill>
                    <a:schemeClr val="bg1"/>
                  </a:solidFill>
                  <a:latin typeface="黑体" panose="02010609060101010101" pitchFamily="2" charset="-122"/>
                  <a:ea typeface="黑体" panose="02010609060101010101" pitchFamily="2" charset="-122"/>
                </a:rPr>
                <a:t>中南大学出版社</a:t>
              </a:r>
              <a:endParaRPr lang="zh-CN" altLang="en-US" sz="2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custDataLst>
              <p:tags r:id="rId1"/>
            </p:custDataLst>
          </p:nvPr>
        </p:nvPicPr>
        <p:blipFill>
          <a:blip r:embed="rId2"/>
          <a:stretch>
            <a:fillRect/>
          </a:stretch>
        </p:blipFill>
        <p:spPr>
          <a:xfrm>
            <a:off x="654050" y="228600"/>
            <a:ext cx="10564813" cy="5543550"/>
          </a:xfrm>
          <a:prstGeom prst="rect">
            <a:avLst/>
          </a:prstGeom>
          <a:noFill/>
          <a:ln w="9525">
            <a:noFill/>
          </a:ln>
        </p:spPr>
      </p:pic>
      <p:sp>
        <p:nvSpPr>
          <p:cNvPr id="4" name="矩形 3"/>
          <p:cNvSpPr/>
          <p:nvPr/>
        </p:nvSpPr>
        <p:spPr>
          <a:xfrm>
            <a:off x="2132049" y="2114550"/>
            <a:ext cx="7609841" cy="2306955"/>
          </a:xfrm>
          <a:prstGeom prst="rect">
            <a:avLst/>
          </a:prstGeom>
          <a:noFill/>
          <a:ln>
            <a:noFill/>
          </a:ln>
        </p:spPr>
        <p:txBody>
          <a:bodyPr wrap="square" rtlCol="0" anchor="t">
            <a:spAutoFit/>
          </a:bodyPr>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任务一</a:t>
            </a:r>
            <a:endPar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fontAlgn="base"/>
            <a:r>
              <a:rPr lang="zh-CN" altLang="en-US" sz="7200" b="1" strike="noStrike" noProof="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mn-ea"/>
                <a:cs typeface="+mn-cs"/>
              </a:rPr>
              <a:t>贫 血 </a:t>
            </a:r>
            <a:endParaRPr lang="zh-CN" altLang="en-US" sz="7200" b="1" strike="noStrike" noProof="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endParaRPr lang="zh-CN" altLang="en-US" sz="9600" b="1">
              <a:solidFill>
                <a:srgbClr val="5A84AF"/>
              </a:solidFill>
              <a:latin typeface="黑体" panose="02010609060101010101" pitchFamily="2" charset="-122"/>
              <a:ea typeface="黑体" panose="02010609060101010101" pitchFamily="2" charset="-122"/>
            </a:endParaRPr>
          </a:p>
          <a:p>
            <a:r>
              <a:rPr lang="zh-CN" altLang="en-US" sz="9600" b="1">
                <a:solidFill>
                  <a:srgbClr val="5A84AF"/>
                </a:solidFill>
                <a:latin typeface="黑体" panose="02010609060101010101" pitchFamily="2" charset="-122"/>
                <a:ea typeface="黑体" panose="02010609060101010101" pitchFamily="2" charset="-122"/>
              </a:rPr>
              <a:t>录</a:t>
            </a:r>
            <a:endParaRPr lang="zh-CN" altLang="en-US" sz="9600" b="1">
              <a:solidFill>
                <a:srgbClr val="5A84AF"/>
              </a:solidFill>
              <a:latin typeface="黑体" panose="02010609060101010101" pitchFamily="2" charset="-122"/>
              <a:ea typeface="黑体" panose="02010609060101010101" pitchFamily="2" charset="-122"/>
            </a:endParaRPr>
          </a:p>
        </p:txBody>
      </p:sp>
      <p:grpSp>
        <p:nvGrpSpPr>
          <p:cNvPr id="17" name="组合 16"/>
          <p:cNvGrpSpPr/>
          <p:nvPr/>
        </p:nvGrpSpPr>
        <p:grpSpPr>
          <a:xfrm>
            <a:off x="5530215" y="1615440"/>
            <a:ext cx="4081780" cy="53975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概述（病因及发病机制）</a:t>
              </a:r>
              <a:endParaRPr lang="zh-CN" altLang="en-US" sz="1600" b="1">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3" name="组合 22"/>
          <p:cNvGrpSpPr/>
          <p:nvPr/>
        </p:nvGrpSpPr>
        <p:grpSpPr>
          <a:xfrm>
            <a:off x="5530215" y="2465070"/>
            <a:ext cx="4081780" cy="53975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29" name="组合 28"/>
          <p:cNvGrpSpPr/>
          <p:nvPr/>
        </p:nvGrpSpPr>
        <p:grpSpPr>
          <a:xfrm>
            <a:off x="5510530" y="3333750"/>
            <a:ext cx="4102100" cy="53975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辅助检查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grpSp>
        <p:nvGrpSpPr>
          <p:cNvPr id="40" name="组合 39"/>
          <p:cNvGrpSpPr/>
          <p:nvPr/>
        </p:nvGrpSpPr>
        <p:grpSpPr>
          <a:xfrm>
            <a:off x="5520690" y="4272915"/>
            <a:ext cx="4091305" cy="53975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rPr>
                <a:t>诊断及治疗</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pitchFamily="2" charset="-122"/>
                <a:sym typeface="+mn-ea"/>
              </a:endParaRPr>
            </a:p>
          </p:txBody>
        </p:sp>
      </p:grpSp>
      <p:sp>
        <p:nvSpPr>
          <p:cNvPr id="7" name="文本框 6"/>
          <p:cNvSpPr txBox="1"/>
          <p:nvPr/>
        </p:nvSpPr>
        <p:spPr>
          <a:xfrm>
            <a:off x="6724650" y="2550795"/>
            <a:ext cx="1097280" cy="368300"/>
          </a:xfrm>
          <a:prstGeom prst="rect">
            <a:avLst/>
          </a:prstGeom>
          <a:noFill/>
        </p:spPr>
        <p:txBody>
          <a:bodyPr wrap="none" rtlCol="0" anchor="t">
            <a:spAutoFit/>
          </a:bodyPr>
          <a:p>
            <a:pPr eaLnBrk="0" hangingPunct="0"/>
            <a:r>
              <a:rPr lang="zh-CN" altLang="en-US" sz="1600" b="1" dirty="0" smtClean="0">
                <a:latin typeface="微软雅黑" panose="020B0503020204020204" charset="-122"/>
                <a:ea typeface="微软雅黑" panose="020B0503020204020204" charset="-122"/>
                <a:cs typeface="黑体" panose="02010609060101010101" pitchFamily="2" charset="-122"/>
                <a:sym typeface="+mn-ea"/>
              </a:rPr>
              <a:t>临床表现</a:t>
            </a:r>
            <a:endParaRPr lang="zh-CN" altLang="en-US" sz="1600" b="1" dirty="0" smtClean="0">
              <a:latin typeface="微软雅黑" panose="020B0503020204020204" charset="-122"/>
              <a:ea typeface="微软雅黑" panose="020B0503020204020204"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竖排文字占位符 4"/>
          <p:cNvSpPr>
            <a:spLocks noGrp="1"/>
          </p:cNvSpPr>
          <p:nvPr>
            <p:ph type="body" orient="vert" idx="4294967295"/>
          </p:nvPr>
        </p:nvSpPr>
        <p:spPr>
          <a:xfrm>
            <a:off x="1031875" y="1077595"/>
            <a:ext cx="11091545" cy="4351655"/>
          </a:xfrm>
        </p:spPr>
        <p:txBody>
          <a:bodyPr vert="horz">
            <a:noAutofit/>
          </a:bodyPr>
          <a:lstStyle/>
          <a:p>
            <a:pPr>
              <a:lnSpc>
                <a:spcPct val="100000"/>
              </a:lnSpc>
            </a:pPr>
            <a:endParaRPr lang="en-US" altLang="zh-CN" sz="2300" dirty="0" smtClean="0">
              <a:solidFill>
                <a:schemeClr val="accent4">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00000"/>
              </a:lnSpc>
              <a:buClr>
                <a:srgbClr val="5B9BD5"/>
              </a:buClr>
              <a:buFont typeface="Wingdings" panose="05000000000000000000" charset="0"/>
              <a:buChar char="u"/>
            </a:pP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知识目标</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buClr>
                <a:srgbClr val="5B9BD5"/>
              </a:buClr>
              <a:buNone/>
            </a:pP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           掌握常见血液系统疾病的临床表现、诊断、治疗。</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buClr>
                <a:srgbClr val="5B9BD5"/>
              </a:buClr>
              <a:buNone/>
            </a:pP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           熟悉常见血液系统疾病的病因及发病机制。</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00000"/>
              </a:lnSpc>
              <a:buClr>
                <a:srgbClr val="5B9BD5"/>
              </a:buClr>
              <a:buFont typeface="Wingdings" panose="05000000000000000000" charset="0"/>
              <a:buChar char="u"/>
            </a:pP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能力目标</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buClr>
                <a:srgbClr val="5B9BD5"/>
              </a:buClr>
              <a:buFont typeface="Wingdings" panose="05000000000000000000" charset="0"/>
              <a:buNone/>
            </a:pPr>
            <a:r>
              <a:rPr lang="en-US" sz="2300" smtClean="0">
                <a:solidFill>
                  <a:schemeClr val="tx1"/>
                </a:solidFill>
                <a:latin typeface="微软雅黑" panose="020B0503020204020204" charset="-122"/>
                <a:ea typeface="微软雅黑" panose="020B0503020204020204" charset="-122"/>
                <a:cs typeface="微软雅黑" panose="020B0503020204020204" charset="-122"/>
                <a:sym typeface="+mn-ea"/>
              </a:rPr>
              <a:t>           </a:t>
            </a: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学会缺铁性与再生障碍性贫血的鉴别诊断与过敏性紫癜的常规诊断技能。</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00000"/>
              </a:lnSpc>
              <a:buClr>
                <a:srgbClr val="5B9BD5"/>
              </a:buClr>
              <a:buFont typeface="Wingdings" panose="05000000000000000000" charset="0"/>
              <a:buChar char="u"/>
            </a:pP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素质目标</a:t>
            </a:r>
            <a:endParaRPr sz="230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buClr>
                <a:srgbClr val="5B9BD5"/>
              </a:buClr>
              <a:buFont typeface="Wingdings" panose="05000000000000000000" charset="0"/>
              <a:buNone/>
            </a:pPr>
            <a:r>
              <a:rPr lang="en-US" sz="2300" smtClean="0">
                <a:solidFill>
                  <a:schemeClr val="tx1"/>
                </a:solidFill>
                <a:latin typeface="微软雅黑" panose="020B0503020204020204" charset="-122"/>
                <a:ea typeface="微软雅黑" panose="020B0503020204020204" charset="-122"/>
                <a:cs typeface="微软雅黑" panose="020B0503020204020204" charset="-122"/>
                <a:sym typeface="+mn-ea"/>
              </a:rPr>
              <a:t>           </a:t>
            </a:r>
            <a:r>
              <a:rPr sz="2300" smtClean="0">
                <a:solidFill>
                  <a:schemeClr val="tx1"/>
                </a:solidFill>
                <a:latin typeface="微软雅黑" panose="020B0503020204020204" charset="-122"/>
                <a:ea typeface="微软雅黑" panose="020B0503020204020204" charset="-122"/>
                <a:cs typeface="微软雅黑" panose="020B0503020204020204" charset="-122"/>
                <a:sym typeface="+mn-ea"/>
              </a:rPr>
              <a:t>具有认真负责的工作态度、沉着冷静的心理素质、关爱尊重患者的职业素养。</a:t>
            </a:r>
            <a:br>
              <a:rPr lang="en-US" altLang="zh-CN" sz="2300" dirty="0" smtClean="0">
                <a:solidFill>
                  <a:schemeClr val="accent4">
                    <a:lumMod val="75000"/>
                    <a:lumOff val="25000"/>
                  </a:schemeClr>
                </a:solidFill>
                <a:latin typeface="微软雅黑" panose="020B0503020204020204" charset="-122"/>
                <a:ea typeface="微软雅黑" panose="020B0503020204020204" charset="-122"/>
                <a:cs typeface="微软雅黑" panose="020B0503020204020204" charset="-122"/>
                <a:sym typeface="+mn-ea"/>
              </a:rPr>
            </a:br>
            <a:endParaRPr lang="en-US" altLang="zh-CN" sz="2300" dirty="0" smtClean="0">
              <a:solidFill>
                <a:schemeClr val="accent4">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68275" y="0"/>
            <a:ext cx="2834005" cy="944245"/>
          </a:xfrm>
        </p:spPr>
        <p:txBody>
          <a:bodyPr>
            <a:normAutofit fontScale="90000"/>
          </a:bodyPr>
          <a:lstStyle/>
          <a:p>
            <a:pPr lvl="0" algn="ctr"/>
            <a:br>
              <a:rPr lang="en-US" altLang="zh-CN" sz="4000" kern="0" dirty="0" smtClean="0">
                <a:solidFill>
                  <a:srgbClr val="FF0000"/>
                </a:solidFill>
                <a:effectLst>
                  <a:outerShdw blurRad="38100" dist="38100" dir="2700000" algn="tl">
                    <a:srgbClr val="000000"/>
                  </a:outerShdw>
                </a:effectLst>
                <a:latin typeface="楷体_GB2312" panose="02010609030101010101" pitchFamily="1" charset="-122"/>
                <a:ea typeface="楷体_GB2312" panose="02010609030101010101" pitchFamily="1" charset="-122"/>
              </a:rPr>
            </a:br>
            <a: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情景导入</a:t>
            </a:r>
            <a:br>
              <a:rPr lang="zh-CN" sz="30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br>
            <a:endParaRPr lang="zh-CN" altLang="en-US" sz="4000" dirty="0" smtClean="0">
              <a:solidFill>
                <a:srgbClr val="FF0000"/>
              </a:solidFill>
            </a:endParaRPr>
          </a:p>
        </p:txBody>
      </p:sp>
      <p:sp>
        <p:nvSpPr>
          <p:cNvPr id="3" name="内容占位符 2"/>
          <p:cNvSpPr>
            <a:spLocks noGrp="1"/>
          </p:cNvSpPr>
          <p:nvPr>
            <p:ph idx="4294967295"/>
          </p:nvPr>
        </p:nvSpPr>
        <p:spPr>
          <a:xfrm>
            <a:off x="660400" y="993775"/>
            <a:ext cx="10772140" cy="4915535"/>
          </a:xfrm>
        </p:spPr>
        <p:txBody>
          <a:bodyPr>
            <a:noAutofit/>
          </a:bodyPr>
          <a:lstStyle/>
          <a:p>
            <a:pPr lvl="0">
              <a:lnSpc>
                <a:spcPct val="150000"/>
              </a:lnSpc>
              <a:buClr>
                <a:schemeClr val="tx2"/>
              </a:buClr>
              <a:buNone/>
              <a:defRPr/>
            </a:pP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女，</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36</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岁，月经过多、头晕、乏力</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1</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年，伴有食欲减退、恶性、记忆力减退</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1</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个月。检查：</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T.36.5℃</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P.82</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次</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分，</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R.18</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次</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分，</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Bp.90/60mmHg</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，皮肤黏膜苍白，毛发稀疏无光泽，指甲脆裂呈匙状。实验室检查：血象检查 </a:t>
            </a:r>
            <a:r>
              <a:rPr lang="en-US" altLang="zh-CN" sz="2400" kern="0" dirty="0" err="1" smtClean="0">
                <a:solidFill>
                  <a:schemeClr val="tx1"/>
                </a:solidFill>
                <a:effectLst/>
                <a:latin typeface="微软雅黑" panose="020B0503020204020204" charset="-122"/>
                <a:ea typeface="微软雅黑" panose="020B0503020204020204" charset="-122"/>
                <a:cs typeface="微软雅黑" panose="020B0503020204020204" charset="-122"/>
              </a:rPr>
              <a:t>Hb</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50g/L</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RBC 2.5×10</a:t>
            </a:r>
            <a:r>
              <a:rPr lang="en-US" altLang="zh-CN" sz="2400"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rPr>
              <a:t>12</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/L</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WBC 9.8×10</a:t>
            </a:r>
            <a:r>
              <a:rPr lang="en-US" altLang="zh-CN" sz="2400" kern="0" baseline="30000" dirty="0" smtClean="0">
                <a:solidFill>
                  <a:schemeClr val="tx1"/>
                </a:solidFill>
                <a:effectLst/>
                <a:latin typeface="微软雅黑" panose="020B0503020204020204" charset="-122"/>
                <a:ea typeface="微软雅黑" panose="020B0503020204020204" charset="-122"/>
                <a:cs typeface="微软雅黑" panose="020B0503020204020204" charset="-122"/>
              </a:rPr>
              <a:t>9</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/L</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，血清铁 </a:t>
            </a:r>
            <a:r>
              <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6.5μmol/L</a:t>
            </a: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，骨髓检查 红系增生活跃，骨髓铁染色阴性。</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endParaRPr lang="en-US" altLang="zh-CN"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问题：① 该患者的诊断？</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② 治疗原则？</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lvl="0">
              <a:lnSpc>
                <a:spcPct val="150000"/>
              </a:lnSpc>
              <a:buClr>
                <a:schemeClr val="tx2"/>
              </a:buClr>
              <a:buNone/>
              <a:defRPr/>
            </a:pPr>
            <a:r>
              <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rPr>
              <a:t>            ③ 主要治疗措施？</a:t>
            </a: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400" kern="0" dirty="0" smtClean="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4" name="矩形: 剪去对角 3"/>
          <p:cNvSpPr/>
          <p:nvPr>
            <p:custDataLst>
              <p:tags r:id="rId1"/>
            </p:custDataLst>
          </p:nvPr>
        </p:nvSpPr>
        <p:spPr>
          <a:xfrm>
            <a:off x="660400" y="835660"/>
            <a:ext cx="11109325" cy="57797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trike="noStrike" noProof="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4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PLACING_PICTURE_USER_VIEWPORT" val="{&quot;height&quot;:8729.9984251968508,&quot;width&quot;:16636.629921259842}"/>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PLACING_PICTURE_USER_VIEWPORT" val="{&quot;height&quot;:8729.9984251968508,&quot;width&quot;:16636.62992125984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Template6</Template>
  <TotalTime>0</TotalTime>
  <Words>6391</Words>
  <Application>WPS 演示</Application>
  <PresentationFormat>全屏显示(4:3)</PresentationFormat>
  <Paragraphs>546</Paragraphs>
  <Slides>50</Slides>
  <Notes>2</Notes>
  <HiddenSlides>0</HiddenSlides>
  <MMClips>0</MMClips>
  <ScaleCrop>false</ScaleCrop>
  <HeadingPairs>
    <vt:vector size="8" baseType="variant">
      <vt:variant>
        <vt:lpstr>已用的字体</vt:lpstr>
      </vt:variant>
      <vt:variant>
        <vt:i4>15</vt:i4>
      </vt:variant>
      <vt:variant>
        <vt:lpstr>主题</vt:lpstr>
      </vt:variant>
      <vt:variant>
        <vt:i4>4</vt:i4>
      </vt:variant>
      <vt:variant>
        <vt:lpstr>嵌入 OLE 服务器</vt:lpstr>
      </vt:variant>
      <vt:variant>
        <vt:i4>1</vt:i4>
      </vt:variant>
      <vt:variant>
        <vt:lpstr>幻灯片标题</vt:lpstr>
      </vt:variant>
      <vt:variant>
        <vt:i4>50</vt:i4>
      </vt:variant>
    </vt:vector>
  </HeadingPairs>
  <TitlesOfParts>
    <vt:vector size="70" baseType="lpstr">
      <vt:lpstr>Arial</vt:lpstr>
      <vt:lpstr>宋体</vt:lpstr>
      <vt:lpstr>Wingdings</vt:lpstr>
      <vt:lpstr>黑体</vt:lpstr>
      <vt:lpstr>微软雅黑</vt:lpstr>
      <vt:lpstr>Segoe UI</vt:lpstr>
      <vt:lpstr>华文细黑</vt:lpstr>
      <vt:lpstr>字魂70号-灵悦黑体</vt:lpstr>
      <vt:lpstr>Wingdings</vt:lpstr>
      <vt:lpstr>楷体_GB2312</vt:lpstr>
      <vt:lpstr>隶书</vt:lpstr>
      <vt:lpstr>Verdana</vt:lpstr>
      <vt:lpstr>Arial Unicode MS</vt:lpstr>
      <vt:lpstr>Calibri</vt:lpstr>
      <vt:lpstr>Times New Roman</vt:lpstr>
      <vt:lpstr>1_Office 主题</vt:lpstr>
      <vt:lpstr>Office 主题​​</vt:lpstr>
      <vt:lpstr>2_Office 主题</vt:lpstr>
      <vt:lpstr>3_Office 主题</vt:lpstr>
      <vt:lpstr>PBrush</vt:lpstr>
      <vt:lpstr>PowerPoint 演示文稿</vt:lpstr>
      <vt:lpstr>PowerPoint 演示文稿</vt:lpstr>
      <vt:lpstr>PowerPoint 演示文稿</vt:lpstr>
      <vt:lpstr>项目十一     血液系统疾病   </vt:lpstr>
      <vt:lpstr>PowerPoint 演示文稿</vt:lpstr>
      <vt:lpstr>PowerPoint 演示文稿</vt:lpstr>
      <vt:lpstr>PowerPoint 演示文稿</vt:lpstr>
      <vt:lpstr>PowerPoint 演示文稿</vt:lpstr>
      <vt:lpstr> 情景导入 </vt:lpstr>
      <vt:lpstr>一、缺铁性贫血</vt:lpstr>
      <vt:lpstr>铁的代谢</vt:lpstr>
      <vt:lpstr>PowerPoint 演示文稿</vt:lpstr>
      <vt:lpstr>缺铁性贫血病人反甲表现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情景分析 </vt:lpstr>
      <vt:lpstr>课后作业</vt:lpstr>
      <vt:lpstr>二、再生障碍性贫血</vt:lpstr>
      <vt:lpstr>PowerPoint 演示文稿</vt:lpstr>
      <vt:lpstr> 情景导入 </vt:lpstr>
      <vt:lpstr>         病因和发病机制</vt:lpstr>
      <vt:lpstr>PowerPoint 演示文稿</vt:lpstr>
      <vt:lpstr>临床表现</vt:lpstr>
      <vt:lpstr>辅助检查</vt:lpstr>
      <vt:lpstr>PowerPoint 演示文稿</vt:lpstr>
      <vt:lpstr>诊  断</vt:lpstr>
      <vt:lpstr>治  疗</vt:lpstr>
      <vt:lpstr>PowerPoint 演示文稿</vt:lpstr>
      <vt:lpstr>PowerPoint 演示文稿</vt:lpstr>
      <vt:lpstr>PowerPoint 演示文稿</vt:lpstr>
      <vt:lpstr>PowerPoint 演示文稿</vt:lpstr>
      <vt:lpstr>                                             情景分析 </vt:lpstr>
      <vt:lpstr>作  业</vt:lpstr>
      <vt:lpstr>PowerPoint 演示文稿</vt:lpstr>
      <vt:lpstr>学习目标</vt:lpstr>
      <vt:lpstr> 情景导入 </vt:lpstr>
      <vt:lpstr>任务二、过敏性紫癜</vt:lpstr>
      <vt:lpstr> 临床表现 </vt:lpstr>
      <vt:lpstr>PowerPoint 演示文稿</vt:lpstr>
      <vt:lpstr>辅助检查</vt:lpstr>
      <vt:lpstr>诊 断</vt:lpstr>
      <vt:lpstr>治  疗</vt:lpstr>
      <vt:lpstr>PowerPoint 演示文稿</vt:lpstr>
      <vt:lpstr>情景分析</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微软用户</dc:creator>
  <cp:lastModifiedBy>嘟嘟</cp:lastModifiedBy>
  <cp:revision>162</cp:revision>
  <dcterms:created xsi:type="dcterms:W3CDTF">2012-06-25T08:36:00Z</dcterms:created>
  <dcterms:modified xsi:type="dcterms:W3CDTF">2025-10-10T02:29:11Z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F4C73034FC8D4E1CAA9BB217EC697677_12</vt:lpwstr>
  </property>
</Properties>
</file>